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503" r:id="rId2"/>
    <p:sldId id="258" r:id="rId3"/>
    <p:sldId id="256" r:id="rId4"/>
    <p:sldId id="259" r:id="rId5"/>
    <p:sldId id="260" r:id="rId6"/>
    <p:sldId id="261" r:id="rId7"/>
    <p:sldId id="262" r:id="rId8"/>
    <p:sldId id="263" r:id="rId9"/>
    <p:sldId id="264" r:id="rId10"/>
    <p:sldId id="265" r:id="rId11"/>
    <p:sldId id="276" r:id="rId12"/>
    <p:sldId id="277" r:id="rId13"/>
    <p:sldId id="267" r:id="rId14"/>
    <p:sldId id="268" r:id="rId15"/>
    <p:sldId id="269" r:id="rId16"/>
    <p:sldId id="270" r:id="rId17"/>
    <p:sldId id="271" r:id="rId18"/>
    <p:sldId id="272" r:id="rId19"/>
    <p:sldId id="273" r:id="rId20"/>
    <p:sldId id="274" r:id="rId21"/>
    <p:sldId id="498" r:id="rId22"/>
    <p:sldId id="275" r:id="rId23"/>
    <p:sldId id="278" r:id="rId24"/>
    <p:sldId id="279" r:id="rId25"/>
    <p:sldId id="280" r:id="rId26"/>
    <p:sldId id="281" r:id="rId27"/>
    <p:sldId id="499" r:id="rId28"/>
    <p:sldId id="282" r:id="rId29"/>
    <p:sldId id="283" r:id="rId30"/>
    <p:sldId id="284" r:id="rId31"/>
    <p:sldId id="285" r:id="rId32"/>
    <p:sldId id="286" r:id="rId33"/>
    <p:sldId id="287" r:id="rId34"/>
    <p:sldId id="357" r:id="rId35"/>
    <p:sldId id="369" r:id="rId36"/>
    <p:sldId id="371" r:id="rId37"/>
    <p:sldId id="370" r:id="rId38"/>
    <p:sldId id="359" r:id="rId39"/>
    <p:sldId id="475" r:id="rId40"/>
    <p:sldId id="473" r:id="rId41"/>
    <p:sldId id="474" r:id="rId42"/>
    <p:sldId id="266" r:id="rId43"/>
    <p:sldId id="502" r:id="rId44"/>
    <p:sldId id="399" r:id="rId45"/>
    <p:sldId id="478" r:id="rId46"/>
    <p:sldId id="476" r:id="rId47"/>
    <p:sldId id="477" r:id="rId48"/>
    <p:sldId id="480" r:id="rId49"/>
    <p:sldId id="504" r:id="rId50"/>
    <p:sldId id="379" r:id="rId51"/>
    <p:sldId id="481" r:id="rId52"/>
    <p:sldId id="482" r:id="rId53"/>
    <p:sldId id="483" r:id="rId54"/>
    <p:sldId id="484" r:id="rId55"/>
    <p:sldId id="380" r:id="rId56"/>
    <p:sldId id="485" r:id="rId57"/>
    <p:sldId id="486" r:id="rId58"/>
    <p:sldId id="487" r:id="rId59"/>
    <p:sldId id="352" r:id="rId60"/>
    <p:sldId id="351" r:id="rId61"/>
    <p:sldId id="353" r:id="rId62"/>
    <p:sldId id="489" r:id="rId63"/>
    <p:sldId id="490" r:id="rId64"/>
    <p:sldId id="289" r:id="rId65"/>
    <p:sldId id="491" r:id="rId66"/>
    <p:sldId id="383" r:id="rId67"/>
    <p:sldId id="389" r:id="rId68"/>
    <p:sldId id="390" r:id="rId69"/>
    <p:sldId id="290" r:id="rId70"/>
    <p:sldId id="291" r:id="rId71"/>
    <p:sldId id="297" r:id="rId72"/>
    <p:sldId id="492" r:id="rId73"/>
    <p:sldId id="293" r:id="rId74"/>
    <p:sldId id="292" r:id="rId75"/>
    <p:sldId id="493" r:id="rId76"/>
    <p:sldId id="494" r:id="rId77"/>
    <p:sldId id="376" r:id="rId78"/>
    <p:sldId id="377" r:id="rId79"/>
    <p:sldId id="294" r:id="rId80"/>
    <p:sldId id="495" r:id="rId81"/>
    <p:sldId id="496" r:id="rId82"/>
    <p:sldId id="295" r:id="rId83"/>
    <p:sldId id="500" r:id="rId84"/>
    <p:sldId id="501" r:id="rId85"/>
    <p:sldId id="497" r:id="rId86"/>
    <p:sldId id="257" r:id="rId87"/>
    <p:sldId id="28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C3DC4-9948-40DE-BF69-F60511DF69E1}" v="1" dt="2019-09-18T13:37:29.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2" autoAdjust="0"/>
    <p:restoredTop sz="80640" autoAdjust="0"/>
  </p:normalViewPr>
  <p:slideViewPr>
    <p:cSldViewPr snapToGrid="0">
      <p:cViewPr varScale="1">
        <p:scale>
          <a:sx n="92" d="100"/>
          <a:sy n="92" d="100"/>
        </p:scale>
        <p:origin x="12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29A84C6F-67A3-400E-86AA-A5D4D6D75F79}"/>
    <pc:docChg chg="custSel addSld modSld">
      <pc:chgData name="Brian Srivastava" userId="a20fc31f-ff76-4f59-a5f9-7c37ba761692" providerId="ADAL" clId="{29A84C6F-67A3-400E-86AA-A5D4D6D75F79}" dt="2019-09-02T22:36:40.397" v="463" actId="20577"/>
      <pc:docMkLst>
        <pc:docMk/>
      </pc:docMkLst>
      <pc:sldChg chg="modSp add">
        <pc:chgData name="Brian Srivastava" userId="a20fc31f-ff76-4f59-a5f9-7c37ba761692" providerId="ADAL" clId="{29A84C6F-67A3-400E-86AA-A5D4D6D75F79}" dt="2019-09-02T22:35:10.221" v="300" actId="20577"/>
        <pc:sldMkLst>
          <pc:docMk/>
          <pc:sldMk cId="808245803" sldId="500"/>
        </pc:sldMkLst>
        <pc:spChg chg="mod">
          <ac:chgData name="Brian Srivastava" userId="a20fc31f-ff76-4f59-a5f9-7c37ba761692" providerId="ADAL" clId="{29A84C6F-67A3-400E-86AA-A5D4D6D75F79}" dt="2019-09-02T22:34:24.562" v="38" actId="20577"/>
          <ac:spMkLst>
            <pc:docMk/>
            <pc:sldMk cId="808245803" sldId="500"/>
            <ac:spMk id="2" creationId="{C3BEB9D2-EF4E-4106-AAA0-5A381226F314}"/>
          </ac:spMkLst>
        </pc:spChg>
        <pc:spChg chg="mod">
          <ac:chgData name="Brian Srivastava" userId="a20fc31f-ff76-4f59-a5f9-7c37ba761692" providerId="ADAL" clId="{29A84C6F-67A3-400E-86AA-A5D4D6D75F79}" dt="2019-09-02T22:35:10.221" v="300" actId="20577"/>
          <ac:spMkLst>
            <pc:docMk/>
            <pc:sldMk cId="808245803" sldId="500"/>
            <ac:spMk id="3" creationId="{5E1A15CC-9E63-41BF-BD67-572FF02CF697}"/>
          </ac:spMkLst>
        </pc:spChg>
      </pc:sldChg>
      <pc:sldChg chg="modSp add">
        <pc:chgData name="Brian Srivastava" userId="a20fc31f-ff76-4f59-a5f9-7c37ba761692" providerId="ADAL" clId="{29A84C6F-67A3-400E-86AA-A5D4D6D75F79}" dt="2019-09-02T22:36:40.397" v="463" actId="20577"/>
        <pc:sldMkLst>
          <pc:docMk/>
          <pc:sldMk cId="719151566" sldId="501"/>
        </pc:sldMkLst>
        <pc:spChg chg="mod">
          <ac:chgData name="Brian Srivastava" userId="a20fc31f-ff76-4f59-a5f9-7c37ba761692" providerId="ADAL" clId="{29A84C6F-67A3-400E-86AA-A5D4D6D75F79}" dt="2019-09-02T22:35:22.791" v="323" actId="20577"/>
          <ac:spMkLst>
            <pc:docMk/>
            <pc:sldMk cId="719151566" sldId="501"/>
            <ac:spMk id="2" creationId="{3EC063DC-5102-4CA0-A2CB-E1FFB1F46256}"/>
          </ac:spMkLst>
        </pc:spChg>
        <pc:spChg chg="mod">
          <ac:chgData name="Brian Srivastava" userId="a20fc31f-ff76-4f59-a5f9-7c37ba761692" providerId="ADAL" clId="{29A84C6F-67A3-400E-86AA-A5D4D6D75F79}" dt="2019-09-02T22:36:40.397" v="463" actId="20577"/>
          <ac:spMkLst>
            <pc:docMk/>
            <pc:sldMk cId="719151566" sldId="501"/>
            <ac:spMk id="3" creationId="{CFA21546-A2DC-4397-BBAB-95A492D66E9E}"/>
          </ac:spMkLst>
        </pc:spChg>
      </pc:sldChg>
    </pc:docChg>
  </pc:docChgLst>
  <pc:docChgLst>
    <pc:chgData name="Brian Srivastava" userId="a20fc31f-ff76-4f59-a5f9-7c37ba761692" providerId="ADAL" clId="{ABAE17E3-7C13-4760-805D-6CBD8A301553}"/>
    <pc:docChg chg="addSld modSld">
      <pc:chgData name="Brian Srivastava" userId="a20fc31f-ff76-4f59-a5f9-7c37ba761692" providerId="ADAL" clId="{ABAE17E3-7C13-4760-805D-6CBD8A301553}" dt="2018-09-12T19:04:51.986" v="3" actId="20577"/>
      <pc:docMkLst>
        <pc:docMk/>
      </pc:docMkLst>
      <pc:sldChg chg="add">
        <pc:chgData name="Brian Srivastava" userId="a20fc31f-ff76-4f59-a5f9-7c37ba761692" providerId="ADAL" clId="{ABAE17E3-7C13-4760-805D-6CBD8A301553}" dt="2018-09-12T19:04:47.331" v="0"/>
        <pc:sldMkLst>
          <pc:docMk/>
          <pc:sldMk cId="2859205940" sldId="256"/>
        </pc:sldMkLst>
      </pc:sldChg>
      <pc:sldChg chg="modSp add">
        <pc:chgData name="Brian Srivastava" userId="a20fc31f-ff76-4f59-a5f9-7c37ba761692" providerId="ADAL" clId="{ABAE17E3-7C13-4760-805D-6CBD8A301553}" dt="2018-09-12T19:04:51.986" v="3" actId="20577"/>
        <pc:sldMkLst>
          <pc:docMk/>
          <pc:sldMk cId="255051743" sldId="257"/>
        </pc:sldMkLst>
        <pc:spChg chg="mod">
          <ac:chgData name="Brian Srivastava" userId="a20fc31f-ff76-4f59-a5f9-7c37ba761692" providerId="ADAL" clId="{ABAE17E3-7C13-4760-805D-6CBD8A301553}" dt="2018-09-12T19:04:51.986" v="3" actId="20577"/>
          <ac:spMkLst>
            <pc:docMk/>
            <pc:sldMk cId="255051743" sldId="257"/>
            <ac:spMk id="3" creationId="{9ED5B7F9-B384-4AF3-BC9B-0046194B1466}"/>
          </ac:spMkLst>
        </pc:spChg>
      </pc:sldChg>
    </pc:docChg>
  </pc:docChgLst>
  <pc:docChgLst>
    <pc:chgData name="Brian Srivastava" userId="a20fc31f-ff76-4f59-a5f9-7c37ba761692" providerId="ADAL" clId="{54DC3DC4-9948-40DE-BF69-F60511DF69E1}"/>
    <pc:docChg chg="addSld modSld">
      <pc:chgData name="Brian Srivastava" userId="a20fc31f-ff76-4f59-a5f9-7c37ba761692" providerId="ADAL" clId="{54DC3DC4-9948-40DE-BF69-F60511DF69E1}" dt="2019-09-18T13:37:57.711" v="27" actId="20577"/>
      <pc:docMkLst>
        <pc:docMk/>
      </pc:docMkLst>
      <pc:sldChg chg="modSp add">
        <pc:chgData name="Brian Srivastava" userId="a20fc31f-ff76-4f59-a5f9-7c37ba761692" providerId="ADAL" clId="{54DC3DC4-9948-40DE-BF69-F60511DF69E1}" dt="2019-09-18T13:37:57.711" v="27" actId="20577"/>
        <pc:sldMkLst>
          <pc:docMk/>
          <pc:sldMk cId="3138116317" sldId="502"/>
        </pc:sldMkLst>
        <pc:spChg chg="mod">
          <ac:chgData name="Brian Srivastava" userId="a20fc31f-ff76-4f59-a5f9-7c37ba761692" providerId="ADAL" clId="{54DC3DC4-9948-40DE-BF69-F60511DF69E1}" dt="2019-09-18T13:37:57.711" v="27" actId="20577"/>
          <ac:spMkLst>
            <pc:docMk/>
            <pc:sldMk cId="3138116317" sldId="502"/>
            <ac:spMk id="2" creationId="{F911B0EC-E600-4ED3-B145-EAFD5FA26178}"/>
          </ac:spMkLst>
        </pc:spChg>
      </pc:sldChg>
    </pc:docChg>
  </pc:docChgLst>
  <pc:docChgLst>
    <pc:chgData name="Brian Srivastava" userId="a20fc31f-ff76-4f59-a5f9-7c37ba761692" providerId="ADAL" clId="{664768B3-23B4-4F54-90E5-03B319C5ECEF}"/>
    <pc:docChg chg="custSel modSld">
      <pc:chgData name="Brian Srivastava" userId="a20fc31f-ff76-4f59-a5f9-7c37ba761692" providerId="ADAL" clId="{664768B3-23B4-4F54-90E5-03B319C5ECEF}" dt="2019-09-16T17:28:55.683" v="219" actId="14100"/>
      <pc:docMkLst>
        <pc:docMk/>
      </pc:docMkLst>
      <pc:sldChg chg="modSp">
        <pc:chgData name="Brian Srivastava" userId="a20fc31f-ff76-4f59-a5f9-7c37ba761692" providerId="ADAL" clId="{664768B3-23B4-4F54-90E5-03B319C5ECEF}" dt="2019-09-16T17:23:33.479" v="216" actId="20577"/>
        <pc:sldMkLst>
          <pc:docMk/>
          <pc:sldMk cId="3010678530" sldId="258"/>
        </pc:sldMkLst>
        <pc:spChg chg="mod">
          <ac:chgData name="Brian Srivastava" userId="a20fc31f-ff76-4f59-a5f9-7c37ba761692" providerId="ADAL" clId="{664768B3-23B4-4F54-90E5-03B319C5ECEF}" dt="2019-09-16T17:23:33.479" v="216" actId="20577"/>
          <ac:spMkLst>
            <pc:docMk/>
            <pc:sldMk cId="3010678530" sldId="258"/>
            <ac:spMk id="3" creationId="{19C5CBA8-E5E5-4B0E-A80C-1A436E988FE1}"/>
          </ac:spMkLst>
        </pc:spChg>
      </pc:sldChg>
      <pc:sldChg chg="modSp">
        <pc:chgData name="Brian Srivastava" userId="a20fc31f-ff76-4f59-a5f9-7c37ba761692" providerId="ADAL" clId="{664768B3-23B4-4F54-90E5-03B319C5ECEF}" dt="2019-09-16T17:25:20.814" v="217" actId="20577"/>
        <pc:sldMkLst>
          <pc:docMk/>
          <pc:sldMk cId="3881723208" sldId="270"/>
        </pc:sldMkLst>
        <pc:spChg chg="mod">
          <ac:chgData name="Brian Srivastava" userId="a20fc31f-ff76-4f59-a5f9-7c37ba761692" providerId="ADAL" clId="{664768B3-23B4-4F54-90E5-03B319C5ECEF}" dt="2019-09-16T17:25:20.814" v="217" actId="20577"/>
          <ac:spMkLst>
            <pc:docMk/>
            <pc:sldMk cId="3881723208" sldId="270"/>
            <ac:spMk id="3" creationId="{E87F562F-C4F9-485B-BE6F-3A6A885B6594}"/>
          </ac:spMkLst>
        </pc:spChg>
      </pc:sldChg>
      <pc:sldChg chg="modSp">
        <pc:chgData name="Brian Srivastava" userId="a20fc31f-ff76-4f59-a5f9-7c37ba761692" providerId="ADAL" clId="{664768B3-23B4-4F54-90E5-03B319C5ECEF}" dt="2019-09-16T17:28:55.683" v="219" actId="14100"/>
        <pc:sldMkLst>
          <pc:docMk/>
          <pc:sldMk cId="3506645649" sldId="380"/>
        </pc:sldMkLst>
        <pc:picChg chg="mod">
          <ac:chgData name="Brian Srivastava" userId="a20fc31f-ff76-4f59-a5f9-7c37ba761692" providerId="ADAL" clId="{664768B3-23B4-4F54-90E5-03B319C5ECEF}" dt="2019-09-16T17:28:55.683" v="219" actId="14100"/>
          <ac:picMkLst>
            <pc:docMk/>
            <pc:sldMk cId="3506645649" sldId="380"/>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1920" max="5760" units="cm"/>
          <inkml:channel name="Y" type="integer" max="2160" units="cm"/>
          <inkml:channel name="T" type="integer" max="2.14748E9" units="dev"/>
        </inkml:traceFormat>
        <inkml:channelProperties>
          <inkml:channelProperty channel="X" name="resolution" value="86.29214" units="1/cm"/>
          <inkml:channelProperty channel="Y" name="resolution" value="43.2" units="1/cm"/>
          <inkml:channelProperty channel="T" name="resolution" value="1" units="1/dev"/>
        </inkml:channelProperties>
      </inkml:inkSource>
      <inkml:timestamp xml:id="ts0" timeString="2018-09-16T23:32:27.252"/>
    </inkml:context>
    <inkml:brush xml:id="br0">
      <inkml:brushProperty name="width" value="0.05" units="cm"/>
      <inkml:brushProperty name="height" value="0.05" units="cm"/>
      <inkml:brushProperty name="fitToCurve" value="1"/>
    </inkml:brush>
  </inkml:definitions>
  <inkml:trace contextRef="#ctx0" brushRef="#br0">1298 0 0,'-14'0'141,"14"13"-141,0 1 0,0 0 0,-14-14 16,14 14-16,0 0 0,0-1 0,0 1 0,0 0 15,0 0-15,0 0 0,-14-1 0,14 1 0,0 0 0,-14 0 16,14 0-16,0-1 0,0 1 0,0 0 0,0 0 0,-13-14 16,13 14-16,0 0 0,0-1 0,-14-13 0,14 14 0,0 0 0,0 0 15,0 0-15,0-1 16,0 1-1,0 0 17,-14-14 15,14 14-32,0 0-15,0-1 0,0 1 0,-14-14 0,14 14 0,0 0 0,-14 0 16,14-1-16,0 1 0,0 0 0,0 0 15,0 0-15,0-1 0,0 1 0,0 0 16,-13-14-16,13 14 0,0 0 0,0-1 16,0 1-16,0 0 0,-14-14 15,14 14-15,0 0 16,0-1-16,0 1 0,0 0 16,0 0-16,0 0 15,0-1-15,0 1 0,0 0 16,0 0-16,0 0 0,0 0 15,0-1-15,0 1 0,0 0 0,0 0 0,0 0 16,0-1-16,0 1 0,0 0 0,0 0 16,0 0-16,0-1 0,14-13 15,-14 14-15,0 0 0,0 0 0,0 0 16,0-1-16,0 1 16,0 0-16,0 0 0,0 0 15,0-1-15,0 1 16,0 0-16,0 0 15,0 0-15,0-1 16,13-13-16,-13 14 0,0 0 16,0 0-1,0 0-15,0-1 0,0 1 16,0 0-16,14-14 0,-14 14 0,0 0 0,0-1 16,14-13-16,-14 14 0,0 0 0,0 0 15,0 0-15,0-1 16,0 1-16,14 0 15,-14 0-15,14-14 0,-14 14 0,0-1 0,0 1 16,0 0-16,0 0 0,13-14 16,-13 14-16,0 0 0,14-14 0,-14 13 0,0 1 15,0 0-15,0 0 0,14-14 16,-14 14-16,0-1 0,14-13 0,-14 14 0,0 0 0,0 0 16,0 0-16,0-1 0,14-13 0,-14 14 15,13 0-15,-13 0 0,0 0 16,0-1-1,0 1 1,14-14-16,-14 14 16,0 0-16,14-14 0,-14 14 0,0-1 0,14-13 0,-14 28 0,14-28 15,-14 14 1,0 0-16,0-1 0,13-13 0,-13 14 16,14-14-16,-14 14 0,14-14 0,-14 14 0,0 0 15,14-14-15,0 0 0,-14 13 0,0 1 0,13-14 0,-13 14 16,0 0-16,14-14 0,-14 14 15,0-1 1,14-13-16,0 0 78,-14 14-78,0 0 0,27 0 0,-27 0 0,14-14 0,-14 14 0,14-14 0,-14 13 16,14 1-16,0-14 0,0 14 0,-14 0 0,13-14 0,-13 14 0,14-14 0,-14 13 15,14-13-15,-14 14 0,14-14 0,-14 14 0,14-14 16,-1 0-16,-13 14 0,14 0 0,0-14 16,-14 13-16,14-13 15,-14 14-15,14-14 0,-14 14 32,13-14-1,1 0-31,-14 14 0,14-14 15,-14 14-15,14-14 0,0 0 16,-14 13 78,0 1-94,0 0 0,13 0 0,1 0 0,-14-1 0,0 1 15,0 0-15,14-14 0,-14 14 0,0 0 0,0-1 0,14 1 0,-14 0 16,0 0-16,0 0 0,14-14 0,-14 13 0,0 1 0,0 0 16,0 0-16,13 0 0,-13-1 0,0 1 15,0 0-15,0 0 0,0 0 0,0-1 0,14 1 0,-14 0 0,0 0 16,0 0-16,14-14 0,-14 13 0,0 1 0,0 0 0,0 0 16,0 0-16,14-14 0,-14 14 0,0-1 0,0 1 0,14-14 0,-14 14 15,0 0-15,0 0 0,0-1 0,0 1 16,0 0-16,0 0 0,0 0 0,13-14 0,-13 13 0,0 1 15,0 0-15,14-14 0,-14 14 0,0 0 0,0-1 0,0 1 0,0 0 0,0 0 0,0 0 16,0-1-16,0 1 0,0 0 0,0 0 0,14 0 0,-14-1 0,0 1 16,0 0-16,0 14 0,0-15 0,0 1 0,0 0 0,0 0 15,0 0-15,14-1 0,-14 1 0,0 0 0,0 0 16,0 0-16,0 0 0,14-14 0,-14 13 16,0 1-16,0 0 15,0 0 1,0 0-16,0-1 0,13-13 15,-13 14-15,0 0 0,14-14 0,-14 14 0,0 0 16,0-1-16,0 1 0,0 0 16,14-14-16,-14 14 93,14 0-93,-14-1 16,0 1-16,14 0 0,-14 14 0,13-28 0,-13 13 0,0 1 0,0 0 0,0 0 0,14-14 16,-14 14-16,0-1 0,0 1 0,0 0 0,0 0 0,0 0 0,0-1 15,14-13-15,-14 14 0,0 0 0,0 0 0,0 0 0,0-1 16,0 1-16,14-14 0,-14 14 0,14 0 0,-14 0 0,0-1 0,0 1 0,0 0 0,14 0 16,-14 0-16,0-1 0,13 1 0,-13 0 0,0 0 0,14-14 0,-14 14 0,0 0 0,0-1 15,0 1-15,0 0 0,0 0 0,14-14 0,-14 14 0,0-1 16,0 1-16,14-14 0,-14 14 0,0 0 0,0 0 15,0-1-15,0 1 0,14-14 0,-14 14 0,0 0 0,0 0 0,0-1 16,13-13-16,-13 14 0,0 0 0,0 0 0,0 0 0,0-1 16,0 1-16,0 0 0,0 0 0,0 0 0,0-1 15,0 1-15,0 0 0,0 0 0,0 0 0,0-1 0,0 1 16,0 0-16,0 0 0,0 0 0,0-1 0,0 1 16,0 0-16,0 0 0,0 0 0,0 0 0,0-1 0,0 1 0,0 0 0,0 0 15,0 0-15,0-1 0,0 1 0,0 0 0,0 0 16,0 0-16,0-1 0,0 1 0,0 0 0,0 0 0,0 0 15,0-1-15,0 1 0,0 0 16,0 0-16,0 0 0,0-1 0,0 1 0,0 0 16,0 0-16,0 0 0,0-1 0,0 1 15,0 0-15,0 0 0,0 0 0,0-1 0,-13-13 0,13 14 0,0 0 16,0 0-16,0 0 0,0-1 0,0 1 0,0 0 0,0 0 16,0 0-16,-14-1 0,14 1 0,0 0 0,0 0 0,-14-14 0,14 14 0,0-1 0,0 1 15,0 0-15,0 0 0,0 0 0,0 0 0,0-1 0,0 1 16,0 0-16,0 0 0,0 0 0,-14-14 0,14 13 0,0 1 0,0 0 0,-14-14 15,14 14-15,0 0 0,0-1 0,0 1 0,-13-14 16,13 14-16,0 0 0,0 0 0,0-1 16,0 1-16,0 0 0,0 0 15,0 0-15,0-1 0,-14-13 0,14 14 0,0 0 0,0 0 0,0 0 16,-14-1-16,14 1 0,0 0 0,0 0 0,0 0 16,0-1-16,0 1 0,0 0 0,0 0 15,0 0-15,0-1 0,0 1 0,0 0 0,0 0 16,0 0-16,0 0 0,0-1 0,-14-13 15,14 14-15,0 0 0,0 0 16,0 0-16,0-1 0,0 1 16,0 0-16,0 0 0,0 0 0,0-1 0,0 1 0,0 0 15,0 0-15,0 0 0,0-1 0,0 1 0,-14 0 16,14 0-16,0 0 0,0-1 0,0 1 0,0 0 0,0 0 0,0 0 0,0-1 16,0 1-16,0 0 0,0 0 0,0 0 0,0-1 0,0 1 15,0 0-15,0 0 0,0 13 0,0-13 0,0 0 0,0 14 16,0-15-16,0 1 0,0 0 0,0 0 0,0 0 0,0-1 15,0 1-15,0 0 0,0 0 0,0 0 0,0 0 0,0-1 0,0 1 0,0 0 16,0 0-16,0 0 0,0-1 0,-14-13 0,14 14 0,0 0 0,0 14 0,0-15 16,0 15-16,0-14 0,0 0 0,0-1 0,0 1 0,0 0 0,0 0 0,-13 0 0,13-1 15,0 1-15,0 0 0,0 0 0,0 0 0,0-1 0,0 1 0,0 0 0,0 0 0,0 0 0,0-1 16,0 1-16,0 0 0,0 0 0,0 0 0,0-1 0,0 1 0,0 0 0,0 0 0,0 0 0,0 0 0,-14 13 16,14-13-16,0 0 0,0 0 0,0-1 0,0 1 0,0 0 0,0 0 0,0 0 0,0-1 0,0 1 15,0 0-15,0 0 0,0 0 0,0-1 0,0 1 0,0 0 0,0 0 16,0 0-16,0-1 0,0 1 0,0 0 0,0 0 0,0 0 0,0-1 0,0 1 15,0 0-15,0 0 0,0 0 0,0-1 0,0 1 0,0 0 0,0 0 0,0 0 16,0-1-16,0 1 0,0 0 0,0 0 0,0 0 0,0-1 0,0 1 0,0 0 0,0 0 16,0 0-16,0-1 0,0 1 0,0 0 0,0 0 0,0 0 0,0 0 0,0-1 0,0 1 15,14 0-15,-14 0 0,0 0 0,0-1 0,0 1 0,0 0 16,13 0-16,-13 0 0,0-1 0,0 1 16,0 0-16,0 0 0,0 0 15,0-1-15,0 15 0,14-14 0,-14 0 16,0-1-16,0 1 0,0 0 0,0 0 0,14 0 0,-14-1 0,0 1 0,0 0 15,0 0-15,0 0 0,0-1 0,0 1 0,0 0 0,0 0 0,0 0 0,14-14 0,-14 27 16,0-13-16,0 0 0,0 0 0,0 0 0,14-1 0,-14 1 0,0 0 0,0 0 16,0 0-16,0-1 0,0 1 0,0 0 0,0 0 0,0 0 15,0-1-15,0 1 0,0 0 0,0 0 0,0 0 16,0-1-16,0 1 0,0 0 0,0 0 0,0 0 16,0-1-16,0 1 0,0 0 0,0 0 0,0 0 0,0-1 0,0 1 15,0 0-15,0 0 0,0 0 0,0-1 0,0 1 0,0 0 0,0 0 0,0 0 16,0-1-16,0 1 0,0 0 0,0 0 0,0 0 0,0-1 0,0 1 0,0 0 0,0 0 15,0 0-15,14-14 0,-14 13 0,0 1 0,0 0 0,0 0 16,0 0-16,0 0 0,0-1 0,0 1 0,0 0 0,0 0 16,0 0-16,0-1 0,0 1 0,0 0 0,0 0 15,0 0-15,0-1 0,0 1 0,0 0 0,0 0 0,0 0 0,0-1 16,0 1-16,0 0 0,0 0 0,0 0 0,0-1 16,0 1-16,0 0 0,0 0 0,0 0 0,0-1 15,0 1-15,0 0 0,0 0 0,0 0 0,0-1 0,0 1 16,0 0-16,0 14 0,0-15 0,0 15 0,0-14 15,0 0-15,0 13 0,0-13 0,0 0 16,0 0-16,0 0 0,0-1 0,0 1 16,0 0-16,0 0 0,-14 0 0,14-1 0,0 1 15,0 0-15,0 0 0,0 0 16,0-1-16,0 1 0,-14-14 0,14 14 16,0 0-16,0 0 0,0-1 0,0 15 0,0-14 15,0 0-15,0-1 0,-14-13 0,14 14 0,0 0 0,0 0 16,0 0-16,0-1 0,0 1 0,0 0 0,-14 0 0,14 0 15,0-1-15,0 1 0,0 0 16,0 0-16,0 0 0,0-1 0,0 1 16,0 0-16,0 0 0,0 0 0,-14-1 15,14 1-15,0 0 0,0 0 0,0 14 0,-13-15 16,13 1-16,0 0 0,0 0 0,0 0 0,0-1 0,0 1 0,0 0 16,0 0-16,0 0 0,0-1 0,0 1 0,0 0 0,0 0 0,-14 0 0,14-1 15,0 1-15,-14 0 0,14 0 0,0 0 0,-14-1 0,14 1 0,0 14 16,0-14-16,0-1 0,0 1 0,0 0 15,0 0-15,-14-14 0,14 14 0,0-1 0,-13-13 0,13 14 16,0 0-16,0 0 0,0 0 0,0-1 16,0 1-16,-14-14 15,14 14 1,0 0 31,0 0-47,-14 0 0,14-1 0,0 1 15,0 0-15,0 0 0,0 0 0,0-1 0,0 1 16,-14-14-16,14 28 0,0-14 0,0-1 0,-14 1 0,14 0 0,0 0 16,0 13-16,0-13 0,-13-14 0,13 14 0,0 0 0,0 0 15,-14-1-15,14 1 0,0 0 0,0 0 0,0 0 16,-14-14-16,14 13 0,0 1 0,0 0 0,0 0 31,0 0-31,-14-14 0,14 13 16,0 1-16,-14-14 15,14 14-15,0 0 0,0 0 16,0-1-16,0 1 0,0 0 16,-13-14-16,13 14 0,0 0 0,-14-14 15,14 13-15,0 1 0,0 0 0,0 0 16,0 0-16,-14-1 0,14 1 0,-14-14 0,14 14 0,0 0 16,0 0-16,0 0 0,-14-1 0,14 1 0,-13 0 15,13 0-15,0 0 0,0-1 16,0 1-16,-14-14 0,0 14 15,14 0-15,0 0 16,0-1-16,-14-13 0,14 14 0,0 0 0,-14-14 0,14 14 16,0 0-16,-13-14 0,13 13 0,0 1 0,-14 0 0,14 0 0,-14 0 15,14-1-15,-14 1 0,0-14 0,14 14 0,0 14 0,-13-28 16,-1 13-16,14 1 0,-14 0 0,14 0 0,-14-14 0,14 14 16,0-1-16,-14-13 0,1 0 0,13 14 0,-14-14 0,14 14 0,-14 0 15,14 0-15,-14-14 0,14 13 0,-14 1 16,14 0-16,-14-14 0,14 14 0,-13 0 15,-1-14-15,0 14 0,14-1 0,-14-13 0,14 14 0,-14-14 16,1 14-16,-1 0 0,0 13 0,0-27 0,14 14 0,-14 0 0,1-14 16,13 14-16,-14 0 0,0-14 0,0 13 0,0 15 0,1-28 0,-1 14 0,0 13 15,0-27-15,0 28 0,1 0 0,-15-28 0,14 27 0,0-13 0,-13 0 16,27 0-16,-28-1 0,14 15 0,1-28 0,-15 28 0,14-15 0,-13 1 0,27 14 16,-28-14-16,14-1 0,0 1 0,1 0 0,-15 14 0,28-15 0,-28 1 0,1 14 15,27-14-15,-28-14 0,14 27 0,0 1 0,1-28 0,-1 28 0,0-28 16,0 27-16,0-13 0,-13 14 0,13-15 0,14 1 0,-14 0 15,0 0-15,1 0 0,-1-1 0,0 1 0,14 0 0,-14-14 0,0 14 0,14 0 16,-13-1-16,-15 1 0,28 0 0,-14 0 0,0 0 0,1-1 0,13 1 16,-14 0-16,0 0 0,14 0 0,-14-1 0,0-13 0,14 14 15,0 0-15,0 0 0,-13 0 0,-1-1 0,0 1 0,14 0 16,0 0-16,-14 0 0,0-1 0,14 1 0,0 0 16,-13 0-16,-1 0 0,14 0 0,0-1 0,-14 1 0,14 0 0,-14-14 15,14 14-15,0 0 0,-14-14 0,14 13 0,-13 1 0,13 0 0,0 0 16,0 0-16,-14-1 0,14 1 0,-14 0 0,14 0 0,0 0 15,-14-1-15,0-13 0,14 14 0,0 0 0,0 0 0,-14 0 0,14-1 16,-13 15-16,-1-14 0,14 0 0,0-1 0,0 1 0,0 14 0,-14-14 0,14 13 16,-14 1-16,0-14 0,14 13 0,-13-13 0,13 14 0,-14-1 0,14-13 0,0 0 15,0 0-15,0 13 0,-14 1 0,0-14 0,14 0 0,-14 13 0,14 1 16,0-14-16,0-1 0,0 1 0,0 14 0,0-14 0,-13-1 0,13 15 0,0-14 16,-14 0-16,14-1 0,0 1 0,0 0 0,0 0 0,-14 13 0,14-13 15,0 0-15,-14 0 0,14 0 0,0-1 0,-14 1 0,14 0 0,0 0 16,0 13-16,0 1 0,0 0 0,-13-15 0,13 15 0,0-14 15,0 14-15,0-15 0,0 15 0,0 0 0,0-15 0,0 15 0,-14-14 16,14 13-16,0-13 0,0 14 0,0-14 0,0-1 0,-14 15 0,14-14 0,0 0 16,0-1-16,0 1 0,0 0 0,0 0 0,0 0 0,0-1 15,0 1-15,0 0 0,0 0 16,0 0-16,0-1 0,0 1 0,0 0 16,0 0-16,0 0 0,0-1 0,0 1 0,0 0 0,0 0 0,0 0 0,14-1 0,-14 1 15,0 0-15,0 0 0,0 0 0,0-1 0,0 1 0,0 0 0,0 0 0,0 0 0,0 0 16,0-1-16,0 1 0,0 0 0,14 0 0,-14 0 0,0-1 0,0 15 0,0-14 0,13 0 0,-13-1 0,0 1 15,0 0-15,0 0 0,0 0 0,0-1 0,0 1 0,0 0 0,0 0 0,0 0 0,0-1 0,0 1 16,0 14-16,0-14 0,0-1 0,14 1 0,-14 0 0,0 0 0,0 0 0,0-1 0,0 15 0,14-14 0,-14 13 16,0 1-16,14-14 0,-14 0 0,0 0 0,0 13 0,0-13 0,0 0 0,0 13 0,0 1 0,0-14 0,0 0 0,14 27 15,-14-13-15,13 13 0,-13-27 0,0 0 0,0-1 0,0 15 0,0 13 0,0-27 0,0 0 0,14 27 0,-14-27 0,0 83 16,14-83-16,-14 13 0,14-13 0,-14 0 0,14 13 0,-14-13 0,0 0 0,13 14 0,-13-1 0,0-13 0,14 14 16,0-1-16,-14-13 0,0 0 0,0 0 0,0 0 0,0-1 0,0 1 0,0 0 15,0 0-15,14-14 0,-14 14 0,0-1 0,0 1 0,14 0 0,-14 0 16,0 13-16,0-13 0,0 0 0,0 0 0,13-14 0,-13 14 0,0-1 15,0 1-15,0 14 0,14-14 0,-14-1 0,0 1 0,0 0 0,14 0 0,-14 0 16,0-1-16,0 1 0,0 0 0,0 0 0,0 0 0,0 0 0,0-1 0,0 15 0,0-14 16,0 0-16,0-1 0,0 15 0,0 0 0,0-1 0,14-13 0,-14 0 0,0 0 0,14-1 0,-14 1 0,0 0 0,0 0 0,0 13 15,0-13-15,0 0 0,0 0 0,0 27 0,0-27 0,14-14 0,-14 14 0,0 0 0,0-1 16,0 1-16,0 0 0,0 0 0,13 0 0,-13-1 0,0 1 0,0 0 0,0 0 0,0 0 16,0-1-16,0 1 0,0 0 0,0 0 0,0 0 0,0-1 0,0 1 0,0 0 15,0 0-15,0 0 0,14-14 0,-14 14 0,0-1 0,0 1 0,0 0 16,0 0 140,0 0-140,0-1-16,0 1 0,0 0 0,0 0 0,0 0 0,0-1 0,0 1 0,0 0 15,0 0-15,0 0 0,0-1 16,0 1-16,0 0 0,0 0 0,0 0 16,0-1-16,0 1 0,0 0 15,0 0-15,0 0 0,0-1 31,0 1-31,0 0 32,0 0-1,0 0-31,0-1 0,0 1 16,0 0-1,0 0-15,0 0 16,0-1-16,0 1 0,-14-14 15,14 14-15,0 0 0,0 0 0,0 0 16,-13-14-16,13 13 0,0 1 0,0 0 0,0 0 16,0 0-16,0-1 0,0 1 0,0 0 0,0 0 15,0 0-15,0-1 0,0 1 0,0 0 16,0 0 31,-14-14-32,14 14-15,0-1 0,0 1 16,0 0-16,-14-14 0,14 14 250,0 0-234,0-1-16,0 1 0,0 0 15,0 0-15,-14-14 0,14 14 0,0-1 16,0 1-16,0 0 0,0 0 16,-14-14-16,14 14 0,0-1 0,0 1 0,0 0 0,0 0 15,0 0-15,0-1 0,0 1 0,0 0 16,0 0-16</inkml:trace>
</inkml:ink>
</file>

<file path=ppt/ink/ink2.xml><?xml version="1.0" encoding="utf-8"?>
<inkml:ink xmlns:inkml="http://www.w3.org/2003/InkML">
  <inkml:definitions>
    <inkml:context xml:id="ctx0">
      <inkml:inkSource xml:id="inkSrc0">
        <inkml:traceFormat>
          <inkml:channel name="X" type="integer" min="-1920" max="5760" units="cm"/>
          <inkml:channel name="Y" type="integer" max="2160" units="cm"/>
          <inkml:channel name="T" type="integer" max="2.14748E9" units="dev"/>
        </inkml:traceFormat>
        <inkml:channelProperties>
          <inkml:channelProperty channel="X" name="resolution" value="86.29214" units="1/cm"/>
          <inkml:channelProperty channel="Y" name="resolution" value="43.2" units="1/cm"/>
          <inkml:channelProperty channel="T" name="resolution" value="1" units="1/dev"/>
        </inkml:channelProperties>
      </inkml:inkSource>
      <inkml:timestamp xml:id="ts0" timeString="2018-09-16T23:32:31.671"/>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507A6-1ACC-477F-B658-4524D9AE6217}" type="datetimeFigureOut">
              <a:rPr lang="en-CA" smtClean="0"/>
              <a:t>2020-12-13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5021F-B7C5-419C-B011-AB8846F53AFB}" type="slidenum">
              <a:rPr lang="en-CA" smtClean="0"/>
              <a:t>‹#›</a:t>
            </a:fld>
            <a:endParaRPr lang="en-CA"/>
          </a:p>
        </p:txBody>
      </p:sp>
    </p:spTree>
    <p:extLst>
      <p:ext uri="{BB962C8B-B14F-4D97-AF65-F5344CB8AC3E}">
        <p14:creationId xmlns:p14="http://schemas.microsoft.com/office/powerpoint/2010/main" val="4587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ghacks.net/2018/09/12/microsoft-intercepting-firefox-chrome-installation-on-windows-10/"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https://reqtest.com/requirements-blog/functional-vs-non-functional-requirements/</a:t>
            </a:r>
          </a:p>
        </p:txBody>
      </p:sp>
      <p:sp>
        <p:nvSpPr>
          <p:cNvPr id="4" name="Slide Number Placeholder 3"/>
          <p:cNvSpPr>
            <a:spLocks noGrp="1"/>
          </p:cNvSpPr>
          <p:nvPr>
            <p:ph type="sldNum" sz="quarter" idx="5"/>
          </p:nvPr>
        </p:nvSpPr>
        <p:spPr/>
        <p:txBody>
          <a:bodyPr/>
          <a:lstStyle/>
          <a:p>
            <a:fld id="{3615021F-B7C5-419C-B011-AB8846F53AFB}" type="slidenum">
              <a:rPr lang="en-CA" smtClean="0"/>
              <a:t>5</a:t>
            </a:fld>
            <a:endParaRPr lang="en-CA"/>
          </a:p>
        </p:txBody>
      </p:sp>
    </p:spTree>
    <p:extLst>
      <p:ext uri="{BB962C8B-B14F-4D97-AF65-F5344CB8AC3E}">
        <p14:creationId xmlns:p14="http://schemas.microsoft.com/office/powerpoint/2010/main" val="386527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34</a:t>
            </a:fld>
            <a:endParaRPr lang="en-CA"/>
          </a:p>
        </p:txBody>
      </p:sp>
    </p:spTree>
    <p:extLst>
      <p:ext uri="{BB962C8B-B14F-4D97-AF65-F5344CB8AC3E}">
        <p14:creationId xmlns:p14="http://schemas.microsoft.com/office/powerpoint/2010/main" val="303349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Are you trying to go up or down?</a:t>
            </a:r>
          </a:p>
        </p:txBody>
      </p:sp>
      <p:sp>
        <p:nvSpPr>
          <p:cNvPr id="4" name="Slide Number Placeholder 3"/>
          <p:cNvSpPr>
            <a:spLocks noGrp="1"/>
          </p:cNvSpPr>
          <p:nvPr>
            <p:ph type="sldNum" sz="quarter" idx="10"/>
          </p:nvPr>
        </p:nvSpPr>
        <p:spPr/>
        <p:txBody>
          <a:bodyPr/>
          <a:lstStyle/>
          <a:p>
            <a:fld id="{C2370F1A-00A4-4580-832B-6D3D5F99B651}" type="slidenum">
              <a:rPr lang="en-CA" smtClean="0"/>
              <a:t>35</a:t>
            </a:fld>
            <a:endParaRPr lang="en-CA"/>
          </a:p>
        </p:txBody>
      </p:sp>
    </p:spTree>
    <p:extLst>
      <p:ext uri="{BB962C8B-B14F-4D97-AF65-F5344CB8AC3E}">
        <p14:creationId xmlns:p14="http://schemas.microsoft.com/office/powerpoint/2010/main" val="402103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Point of slide:  Elevator with two sets of doors</a:t>
            </a:r>
          </a:p>
        </p:txBody>
      </p:sp>
      <p:sp>
        <p:nvSpPr>
          <p:cNvPr id="4" name="Slide Number Placeholder 3"/>
          <p:cNvSpPr>
            <a:spLocks noGrp="1"/>
          </p:cNvSpPr>
          <p:nvPr>
            <p:ph type="sldNum" sz="quarter" idx="10"/>
          </p:nvPr>
        </p:nvSpPr>
        <p:spPr/>
        <p:txBody>
          <a:bodyPr/>
          <a:lstStyle/>
          <a:p>
            <a:fld id="{C2370F1A-00A4-4580-832B-6D3D5F99B651}" type="slidenum">
              <a:rPr lang="en-CA" smtClean="0"/>
              <a:t>36</a:t>
            </a:fld>
            <a:endParaRPr lang="en-CA"/>
          </a:p>
        </p:txBody>
      </p:sp>
    </p:spTree>
    <p:extLst>
      <p:ext uri="{BB962C8B-B14F-4D97-AF65-F5344CB8AC3E}">
        <p14:creationId xmlns:p14="http://schemas.microsoft.com/office/powerpoint/2010/main" val="193529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Which set of buttons opens which set of doors?  </a:t>
            </a:r>
          </a:p>
        </p:txBody>
      </p:sp>
      <p:sp>
        <p:nvSpPr>
          <p:cNvPr id="4" name="Slide Number Placeholder 3"/>
          <p:cNvSpPr>
            <a:spLocks noGrp="1"/>
          </p:cNvSpPr>
          <p:nvPr>
            <p:ph type="sldNum" sz="quarter" idx="10"/>
          </p:nvPr>
        </p:nvSpPr>
        <p:spPr/>
        <p:txBody>
          <a:bodyPr/>
          <a:lstStyle/>
          <a:p>
            <a:fld id="{C2370F1A-00A4-4580-832B-6D3D5F99B651}" type="slidenum">
              <a:rPr lang="en-CA" smtClean="0"/>
              <a:t>37</a:t>
            </a:fld>
            <a:endParaRPr lang="en-CA"/>
          </a:p>
        </p:txBody>
      </p:sp>
    </p:spTree>
    <p:extLst>
      <p:ext uri="{BB962C8B-B14F-4D97-AF65-F5344CB8AC3E}">
        <p14:creationId xmlns:p14="http://schemas.microsoft.com/office/powerpoint/2010/main" val="361899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38</a:t>
            </a:fld>
            <a:endParaRPr lang="en-CA"/>
          </a:p>
        </p:txBody>
      </p:sp>
    </p:spTree>
    <p:extLst>
      <p:ext uri="{BB962C8B-B14F-4D97-AF65-F5344CB8AC3E}">
        <p14:creationId xmlns:p14="http://schemas.microsoft.com/office/powerpoint/2010/main" val="418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Cat claws vs Feline claws, Sri Search, Sept 15 2018</a:t>
            </a:r>
          </a:p>
          <a:p>
            <a:r>
              <a:rPr lang="en-CA" dirty="0"/>
              <a:t>Note that the image on the right is not missing a summary box, it just didn’t exist at all.  </a:t>
            </a:r>
          </a:p>
        </p:txBody>
      </p:sp>
      <p:sp>
        <p:nvSpPr>
          <p:cNvPr id="4" name="Slide Number Placeholder 3"/>
          <p:cNvSpPr>
            <a:spLocks noGrp="1"/>
          </p:cNvSpPr>
          <p:nvPr>
            <p:ph type="sldNum" sz="quarter" idx="5"/>
          </p:nvPr>
        </p:nvSpPr>
        <p:spPr/>
        <p:txBody>
          <a:bodyPr/>
          <a:lstStyle/>
          <a:p>
            <a:fld id="{3615021F-B7C5-419C-B011-AB8846F53AFB}" type="slidenum">
              <a:rPr lang="en-CA" smtClean="0"/>
              <a:t>39</a:t>
            </a:fld>
            <a:endParaRPr lang="en-CA"/>
          </a:p>
        </p:txBody>
      </p:sp>
    </p:spTree>
    <p:extLst>
      <p:ext uri="{BB962C8B-B14F-4D97-AF65-F5344CB8AC3E}">
        <p14:creationId xmlns:p14="http://schemas.microsoft.com/office/powerpoint/2010/main" val="3076315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https://www.reddit.com/r/funny/comments/8src9p/grammar_really_does_matter/?st=jiomzdi0&amp;sh=31b93103</a:t>
            </a:r>
          </a:p>
        </p:txBody>
      </p:sp>
      <p:sp>
        <p:nvSpPr>
          <p:cNvPr id="4" name="Slide Number Placeholder 3"/>
          <p:cNvSpPr>
            <a:spLocks noGrp="1"/>
          </p:cNvSpPr>
          <p:nvPr>
            <p:ph type="sldNum" sz="quarter" idx="10"/>
          </p:nvPr>
        </p:nvSpPr>
        <p:spPr/>
        <p:txBody>
          <a:bodyPr/>
          <a:lstStyle/>
          <a:p>
            <a:fld id="{C2370F1A-00A4-4580-832B-6D3D5F99B651}" type="slidenum">
              <a:rPr lang="en-CA" smtClean="0"/>
              <a:t>40</a:t>
            </a:fld>
            <a:endParaRPr lang="en-CA"/>
          </a:p>
        </p:txBody>
      </p:sp>
    </p:spTree>
    <p:extLst>
      <p:ext uri="{BB962C8B-B14F-4D97-AF65-F5344CB8AC3E}">
        <p14:creationId xmlns:p14="http://schemas.microsoft.com/office/powerpoint/2010/main" val="136658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screenshot due to how my browser interacts with screenshots + </a:t>
            </a:r>
            <a:r>
              <a:rPr lang="en-CA" dirty="0" err="1"/>
              <a:t>powerpoint</a:t>
            </a:r>
            <a:endParaRPr lang="en-CA" dirty="0"/>
          </a:p>
        </p:txBody>
      </p:sp>
      <p:sp>
        <p:nvSpPr>
          <p:cNvPr id="4" name="Slide Number Placeholder 3"/>
          <p:cNvSpPr>
            <a:spLocks noGrp="1"/>
          </p:cNvSpPr>
          <p:nvPr>
            <p:ph type="sldNum" sz="quarter" idx="10"/>
          </p:nvPr>
        </p:nvSpPr>
        <p:spPr/>
        <p:txBody>
          <a:bodyPr/>
          <a:lstStyle/>
          <a:p>
            <a:fld id="{C2370F1A-00A4-4580-832B-6D3D5F99B651}" type="slidenum">
              <a:rPr lang="en-CA" smtClean="0"/>
              <a:t>41</a:t>
            </a:fld>
            <a:endParaRPr lang="en-CA"/>
          </a:p>
        </p:txBody>
      </p:sp>
    </p:spTree>
    <p:extLst>
      <p:ext uri="{BB962C8B-B14F-4D97-AF65-F5344CB8AC3E}">
        <p14:creationId xmlns:p14="http://schemas.microsoft.com/office/powerpoint/2010/main" val="90271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https://tech.slashdot.org/story/18/09/08/0437229/google-slammed-over-chrome-change-that-strips-www-from-domain-urls</a:t>
            </a:r>
          </a:p>
        </p:txBody>
      </p:sp>
      <p:sp>
        <p:nvSpPr>
          <p:cNvPr id="4" name="Slide Number Placeholder 3"/>
          <p:cNvSpPr>
            <a:spLocks noGrp="1"/>
          </p:cNvSpPr>
          <p:nvPr>
            <p:ph type="sldNum" sz="quarter" idx="5"/>
          </p:nvPr>
        </p:nvSpPr>
        <p:spPr/>
        <p:txBody>
          <a:bodyPr/>
          <a:lstStyle/>
          <a:p>
            <a:fld id="{3615021F-B7C5-419C-B011-AB8846F53AFB}" type="slidenum">
              <a:rPr lang="en-CA" smtClean="0"/>
              <a:t>42</a:t>
            </a:fld>
            <a:endParaRPr lang="en-CA"/>
          </a:p>
        </p:txBody>
      </p:sp>
    </p:spTree>
    <p:extLst>
      <p:ext uri="{BB962C8B-B14F-4D97-AF65-F5344CB8AC3E}">
        <p14:creationId xmlns:p14="http://schemas.microsoft.com/office/powerpoint/2010/main" val="229447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https://www.buzzfeed.com/alexkantrowitz/facebooks-2016-election-team-gave-advertisers-a-blueprint?utm_term=.smK5gZjqEX#.ygQ289wymL</a:t>
            </a:r>
          </a:p>
        </p:txBody>
      </p:sp>
      <p:sp>
        <p:nvSpPr>
          <p:cNvPr id="4" name="Slide Number Placeholder 3"/>
          <p:cNvSpPr>
            <a:spLocks noGrp="1"/>
          </p:cNvSpPr>
          <p:nvPr>
            <p:ph type="sldNum" sz="quarter" idx="10"/>
          </p:nvPr>
        </p:nvSpPr>
        <p:spPr/>
        <p:txBody>
          <a:bodyPr/>
          <a:lstStyle/>
          <a:p>
            <a:fld id="{88377B92-5D15-4BA6-8929-64999AB8755D}" type="slidenum">
              <a:rPr lang="en-GB" smtClean="0"/>
              <a:t>44</a:t>
            </a:fld>
            <a:endParaRPr lang="en-GB"/>
          </a:p>
        </p:txBody>
      </p:sp>
    </p:spTree>
    <p:extLst>
      <p:ext uri="{BB962C8B-B14F-4D97-AF65-F5344CB8AC3E}">
        <p14:creationId xmlns:p14="http://schemas.microsoft.com/office/powerpoint/2010/main" val="395000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14</a:t>
            </a:fld>
            <a:endParaRPr lang="en-CA"/>
          </a:p>
        </p:txBody>
      </p:sp>
    </p:spTree>
    <p:extLst>
      <p:ext uri="{BB962C8B-B14F-4D97-AF65-F5344CB8AC3E}">
        <p14:creationId xmlns:p14="http://schemas.microsoft.com/office/powerpoint/2010/main" val="19790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46</a:t>
            </a:fld>
            <a:endParaRPr lang="en-CA"/>
          </a:p>
        </p:txBody>
      </p:sp>
    </p:spTree>
    <p:extLst>
      <p:ext uri="{BB962C8B-B14F-4D97-AF65-F5344CB8AC3E}">
        <p14:creationId xmlns:p14="http://schemas.microsoft.com/office/powerpoint/2010/main" val="3021307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Sri’s amazon recommendations Sept 15 2018</a:t>
            </a:r>
          </a:p>
        </p:txBody>
      </p:sp>
      <p:sp>
        <p:nvSpPr>
          <p:cNvPr id="4" name="Slide Number Placeholder 3"/>
          <p:cNvSpPr>
            <a:spLocks noGrp="1"/>
          </p:cNvSpPr>
          <p:nvPr>
            <p:ph type="sldNum" sz="quarter" idx="5"/>
          </p:nvPr>
        </p:nvSpPr>
        <p:spPr/>
        <p:txBody>
          <a:bodyPr/>
          <a:lstStyle/>
          <a:p>
            <a:fld id="{3615021F-B7C5-419C-B011-AB8846F53AFB}" type="slidenum">
              <a:rPr lang="en-CA" smtClean="0"/>
              <a:t>47</a:t>
            </a:fld>
            <a:endParaRPr lang="en-CA"/>
          </a:p>
        </p:txBody>
      </p:sp>
    </p:spTree>
    <p:extLst>
      <p:ext uri="{BB962C8B-B14F-4D97-AF65-F5344CB8AC3E}">
        <p14:creationId xmlns:p14="http://schemas.microsoft.com/office/powerpoint/2010/main" val="4261691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can be easy or quite complicated ‘properly’ may require some  specialized knowledge</a:t>
            </a:r>
          </a:p>
          <a:p>
            <a:endParaRPr lang="en-GB" dirty="0"/>
          </a:p>
          <a:p>
            <a:r>
              <a:rPr lang="en-GB" dirty="0"/>
              <a:t>Car control pane</a:t>
            </a:r>
            <a:r>
              <a:rPr lang="en-GB" baseline="0" dirty="0"/>
              <a:t>l are now essentially smartphone control panels</a:t>
            </a:r>
          </a:p>
          <a:p>
            <a:endParaRPr lang="en-GB" baseline="0" dirty="0"/>
          </a:p>
          <a:p>
            <a:r>
              <a:rPr lang="en-GB" baseline="0" dirty="0"/>
              <a:t>Not everyone  knows how ABS works, because how often do you have to slam on your brakes.</a:t>
            </a:r>
          </a:p>
          <a:p>
            <a:r>
              <a:rPr lang="en-GB" baseline="0" dirty="0"/>
              <a:t>Particularly when  they first introduced ABS a lot of people tried to pump ABS (because that’s what you do when you don’t have ABS)… and that made things worse.  A lot worse.  </a:t>
            </a:r>
          </a:p>
          <a:p>
            <a:endParaRPr lang="en-GB" baseline="0" dirty="0"/>
          </a:p>
          <a:p>
            <a:r>
              <a:rPr lang="en-GB" baseline="0" dirty="0"/>
              <a:t>Bluetooth as in Bluetooth pairing.  </a:t>
            </a:r>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48</a:t>
            </a:fld>
            <a:endParaRPr lang="en-CA"/>
          </a:p>
        </p:txBody>
      </p:sp>
    </p:spTree>
    <p:extLst>
      <p:ext uri="{BB962C8B-B14F-4D97-AF65-F5344CB8AC3E}">
        <p14:creationId xmlns:p14="http://schemas.microsoft.com/office/powerpoint/2010/main" val="3805736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Quick – Who won</a:t>
            </a:r>
          </a:p>
        </p:txBody>
      </p:sp>
      <p:sp>
        <p:nvSpPr>
          <p:cNvPr id="4" name="Slide Number Placeholder 3"/>
          <p:cNvSpPr>
            <a:spLocks noGrp="1"/>
          </p:cNvSpPr>
          <p:nvPr>
            <p:ph type="sldNum" sz="quarter" idx="10"/>
          </p:nvPr>
        </p:nvSpPr>
        <p:spPr/>
        <p:txBody>
          <a:bodyPr/>
          <a:lstStyle/>
          <a:p>
            <a:fld id="{3169CF4D-C57D-442A-A31B-FD84979469F3}" type="slidenum">
              <a:rPr lang="en-CA" smtClean="0"/>
              <a:t>50</a:t>
            </a:fld>
            <a:endParaRPr lang="en-CA"/>
          </a:p>
        </p:txBody>
      </p:sp>
    </p:spTree>
    <p:extLst>
      <p:ext uri="{BB962C8B-B14F-4D97-AF65-F5344CB8AC3E}">
        <p14:creationId xmlns:p14="http://schemas.microsoft.com/office/powerpoint/2010/main" val="204629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51</a:t>
            </a:fld>
            <a:endParaRPr lang="en-CA"/>
          </a:p>
        </p:txBody>
      </p:sp>
    </p:spTree>
    <p:extLst>
      <p:ext uri="{BB962C8B-B14F-4D97-AF65-F5344CB8AC3E}">
        <p14:creationId xmlns:p14="http://schemas.microsoft.com/office/powerpoint/2010/main" val="3963420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you want to not make the user wait for</a:t>
            </a:r>
            <a:r>
              <a:rPr lang="en-GB" baseline="0" dirty="0"/>
              <a:t> whatever they said ‘do this’</a:t>
            </a:r>
            <a:r>
              <a:rPr lang="en-CA" baseline="0" dirty="0"/>
              <a:t>, unfortunately physical device limits make that a problem (inductance or capacitance in electrical systems, defects etc.)</a:t>
            </a:r>
          </a:p>
          <a:p>
            <a:endParaRPr lang="en-CA" baseline="0" dirty="0"/>
          </a:p>
        </p:txBody>
      </p:sp>
      <p:sp>
        <p:nvSpPr>
          <p:cNvPr id="4" name="Slide Number Placeholder 3"/>
          <p:cNvSpPr>
            <a:spLocks noGrp="1"/>
          </p:cNvSpPr>
          <p:nvPr>
            <p:ph type="sldNum" sz="quarter" idx="10"/>
          </p:nvPr>
        </p:nvSpPr>
        <p:spPr/>
        <p:txBody>
          <a:bodyPr/>
          <a:lstStyle/>
          <a:p>
            <a:fld id="{3169CF4D-C57D-442A-A31B-FD84979469F3}" type="slidenum">
              <a:rPr lang="en-CA" smtClean="0"/>
              <a:t>52</a:t>
            </a:fld>
            <a:endParaRPr lang="en-CA"/>
          </a:p>
        </p:txBody>
      </p:sp>
    </p:spTree>
    <p:extLst>
      <p:ext uri="{BB962C8B-B14F-4D97-AF65-F5344CB8AC3E}">
        <p14:creationId xmlns:p14="http://schemas.microsoft.com/office/powerpoint/2010/main" val="312692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53</a:t>
            </a:fld>
            <a:endParaRPr lang="en-CA"/>
          </a:p>
        </p:txBody>
      </p:sp>
    </p:spTree>
    <p:extLst>
      <p:ext uri="{BB962C8B-B14F-4D97-AF65-F5344CB8AC3E}">
        <p14:creationId xmlns:p14="http://schemas.microsoft.com/office/powerpoint/2010/main" val="3178867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54</a:t>
            </a:fld>
            <a:endParaRPr lang="en-CA"/>
          </a:p>
        </p:txBody>
      </p:sp>
    </p:spTree>
    <p:extLst>
      <p:ext uri="{BB962C8B-B14F-4D97-AF65-F5344CB8AC3E}">
        <p14:creationId xmlns:p14="http://schemas.microsoft.com/office/powerpoint/2010/main" val="3316680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E.g. Most of you will have never looked at this event</a:t>
            </a:r>
            <a:r>
              <a:rPr lang="en-CA" baseline="0" dirty="0"/>
              <a:t> log before.  Where is the important part?  (hint:  Windows Logs -&gt; System, or the critical/error stuff)</a:t>
            </a:r>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55</a:t>
            </a:fld>
            <a:endParaRPr lang="en-CA"/>
          </a:p>
        </p:txBody>
      </p:sp>
    </p:spTree>
    <p:extLst>
      <p:ext uri="{BB962C8B-B14F-4D97-AF65-F5344CB8AC3E}">
        <p14:creationId xmlns:p14="http://schemas.microsoft.com/office/powerpoint/2010/main" val="2871786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56</a:t>
            </a:fld>
            <a:endParaRPr lang="en-CA"/>
          </a:p>
        </p:txBody>
      </p:sp>
    </p:spTree>
    <p:extLst>
      <p:ext uri="{BB962C8B-B14F-4D97-AF65-F5344CB8AC3E}">
        <p14:creationId xmlns:p14="http://schemas.microsoft.com/office/powerpoint/2010/main" val="3976439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There’s a lot of discussion here</a:t>
            </a:r>
          </a:p>
          <a:p>
            <a:endParaRPr lang="en-CA" dirty="0"/>
          </a:p>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17</a:t>
            </a:fld>
            <a:endParaRPr lang="en-CA"/>
          </a:p>
        </p:txBody>
      </p:sp>
    </p:spTree>
    <p:extLst>
      <p:ext uri="{BB962C8B-B14F-4D97-AF65-F5344CB8AC3E}">
        <p14:creationId xmlns:p14="http://schemas.microsoft.com/office/powerpoint/2010/main" val="994839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 that can be put in backwards</a:t>
            </a:r>
            <a:r>
              <a:rPr lang="en-GB" baseline="0" dirty="0"/>
              <a:t> – still</a:t>
            </a:r>
          </a:p>
          <a:p>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57</a:t>
            </a:fld>
            <a:endParaRPr lang="en-CA"/>
          </a:p>
        </p:txBody>
      </p:sp>
    </p:spTree>
    <p:extLst>
      <p:ext uri="{BB962C8B-B14F-4D97-AF65-F5344CB8AC3E}">
        <p14:creationId xmlns:p14="http://schemas.microsoft.com/office/powerpoint/2010/main" val="4281021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a:t>
            </a:r>
            <a:r>
              <a:rPr lang="en-GB" baseline="0" dirty="0"/>
              <a:t> of things</a:t>
            </a:r>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58</a:t>
            </a:fld>
            <a:endParaRPr lang="en-CA"/>
          </a:p>
        </p:txBody>
      </p:sp>
    </p:spTree>
    <p:extLst>
      <p:ext uri="{BB962C8B-B14F-4D97-AF65-F5344CB8AC3E}">
        <p14:creationId xmlns:p14="http://schemas.microsoft.com/office/powerpoint/2010/main" val="4072740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59</a:t>
            </a:fld>
            <a:endParaRPr lang="en-CA"/>
          </a:p>
        </p:txBody>
      </p:sp>
    </p:spTree>
    <p:extLst>
      <p:ext uri="{BB962C8B-B14F-4D97-AF65-F5344CB8AC3E}">
        <p14:creationId xmlns:p14="http://schemas.microsoft.com/office/powerpoint/2010/main" val="3060144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http://web-japan.org/trends/09_culture/win_pop09082701.html</a:t>
            </a:r>
          </a:p>
        </p:txBody>
      </p:sp>
      <p:sp>
        <p:nvSpPr>
          <p:cNvPr id="4" name="Slide Number Placeholder 3"/>
          <p:cNvSpPr>
            <a:spLocks noGrp="1"/>
          </p:cNvSpPr>
          <p:nvPr>
            <p:ph type="sldNum" sz="quarter" idx="10"/>
          </p:nvPr>
        </p:nvSpPr>
        <p:spPr/>
        <p:txBody>
          <a:bodyPr/>
          <a:lstStyle/>
          <a:p>
            <a:fld id="{3169CF4D-C57D-442A-A31B-FD84979469F3}" type="slidenum">
              <a:rPr lang="en-CA" smtClean="0"/>
              <a:t>60</a:t>
            </a:fld>
            <a:endParaRPr lang="en-CA"/>
          </a:p>
        </p:txBody>
      </p:sp>
    </p:spTree>
    <p:extLst>
      <p:ext uri="{BB962C8B-B14F-4D97-AF65-F5344CB8AC3E}">
        <p14:creationId xmlns:p14="http://schemas.microsoft.com/office/powerpoint/2010/main" val="1616700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61</a:t>
            </a:fld>
            <a:endParaRPr lang="en-CA"/>
          </a:p>
        </p:txBody>
      </p:sp>
    </p:spTree>
    <p:extLst>
      <p:ext uri="{BB962C8B-B14F-4D97-AF65-F5344CB8AC3E}">
        <p14:creationId xmlns:p14="http://schemas.microsoft.com/office/powerpoint/2010/main" val="3971969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62</a:t>
            </a:fld>
            <a:endParaRPr lang="en-CA"/>
          </a:p>
        </p:txBody>
      </p:sp>
    </p:spTree>
    <p:extLst>
      <p:ext uri="{BB962C8B-B14F-4D97-AF65-F5344CB8AC3E}">
        <p14:creationId xmlns:p14="http://schemas.microsoft.com/office/powerpoint/2010/main" val="3248138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63</a:t>
            </a:fld>
            <a:endParaRPr lang="en-CA"/>
          </a:p>
        </p:txBody>
      </p:sp>
    </p:spTree>
    <p:extLst>
      <p:ext uri="{BB962C8B-B14F-4D97-AF65-F5344CB8AC3E}">
        <p14:creationId xmlns:p14="http://schemas.microsoft.com/office/powerpoint/2010/main" val="1672806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64</a:t>
            </a:fld>
            <a:endParaRPr lang="en-CA"/>
          </a:p>
        </p:txBody>
      </p:sp>
    </p:spTree>
    <p:extLst>
      <p:ext uri="{BB962C8B-B14F-4D97-AF65-F5344CB8AC3E}">
        <p14:creationId xmlns:p14="http://schemas.microsoft.com/office/powerpoint/2010/main" val="1150246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65</a:t>
            </a:fld>
            <a:endParaRPr lang="en-CA"/>
          </a:p>
        </p:txBody>
      </p:sp>
    </p:spTree>
    <p:extLst>
      <p:ext uri="{BB962C8B-B14F-4D97-AF65-F5344CB8AC3E}">
        <p14:creationId xmlns:p14="http://schemas.microsoft.com/office/powerpoint/2010/main" val="363671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Snipping</a:t>
            </a:r>
            <a:r>
              <a:rPr lang="en-CA" baseline="0" dirty="0"/>
              <a:t> tool grab of pintrest.com May 26 2016</a:t>
            </a:r>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66</a:t>
            </a:fld>
            <a:endParaRPr lang="en-CA"/>
          </a:p>
        </p:txBody>
      </p:sp>
    </p:spTree>
    <p:extLst>
      <p:ext uri="{BB962C8B-B14F-4D97-AF65-F5344CB8AC3E}">
        <p14:creationId xmlns:p14="http://schemas.microsoft.com/office/powerpoint/2010/main" val="176576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https://en.wikipedia.org/wiki/IMac_G3</a:t>
            </a:r>
          </a:p>
        </p:txBody>
      </p:sp>
      <p:sp>
        <p:nvSpPr>
          <p:cNvPr id="4" name="Slide Number Placeholder 3"/>
          <p:cNvSpPr>
            <a:spLocks noGrp="1"/>
          </p:cNvSpPr>
          <p:nvPr>
            <p:ph type="sldNum" sz="quarter" idx="5"/>
          </p:nvPr>
        </p:nvSpPr>
        <p:spPr/>
        <p:txBody>
          <a:bodyPr/>
          <a:lstStyle/>
          <a:p>
            <a:fld id="{3615021F-B7C5-419C-B011-AB8846F53AFB}" type="slidenum">
              <a:rPr lang="en-CA" smtClean="0"/>
              <a:t>23</a:t>
            </a:fld>
            <a:endParaRPr lang="en-CA"/>
          </a:p>
        </p:txBody>
      </p:sp>
    </p:spTree>
    <p:extLst>
      <p:ext uri="{BB962C8B-B14F-4D97-AF65-F5344CB8AC3E}">
        <p14:creationId xmlns:p14="http://schemas.microsoft.com/office/powerpoint/2010/main" val="434914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http://store.steampowered.com/app/236850/Europa_Universalis_IV/</a:t>
            </a:r>
          </a:p>
        </p:txBody>
      </p:sp>
      <p:sp>
        <p:nvSpPr>
          <p:cNvPr id="4" name="Slide Number Placeholder 3"/>
          <p:cNvSpPr>
            <a:spLocks noGrp="1"/>
          </p:cNvSpPr>
          <p:nvPr>
            <p:ph type="sldNum" sz="quarter" idx="10"/>
          </p:nvPr>
        </p:nvSpPr>
        <p:spPr/>
        <p:txBody>
          <a:bodyPr/>
          <a:lstStyle/>
          <a:p>
            <a:fld id="{3169CF4D-C57D-442A-A31B-FD84979469F3}" type="slidenum">
              <a:rPr lang="en-CA" smtClean="0"/>
              <a:t>67</a:t>
            </a:fld>
            <a:endParaRPr lang="en-CA"/>
          </a:p>
        </p:txBody>
      </p:sp>
    </p:spTree>
    <p:extLst>
      <p:ext uri="{BB962C8B-B14F-4D97-AF65-F5344CB8AC3E}">
        <p14:creationId xmlns:p14="http://schemas.microsoft.com/office/powerpoint/2010/main" val="15182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Labels are bad for all of</a:t>
            </a:r>
            <a:r>
              <a:rPr lang="en-GB" baseline="0" dirty="0"/>
              <a:t> the cultural and semantic reasons we looked at, they might not be clear.  </a:t>
            </a:r>
          </a:p>
          <a:p>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69</a:t>
            </a:fld>
            <a:endParaRPr lang="en-CA"/>
          </a:p>
        </p:txBody>
      </p:sp>
    </p:spTree>
    <p:extLst>
      <p:ext uri="{BB962C8B-B14F-4D97-AF65-F5344CB8AC3E}">
        <p14:creationId xmlns:p14="http://schemas.microsoft.com/office/powerpoint/2010/main" val="1043973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70</a:t>
            </a:fld>
            <a:endParaRPr lang="en-CA"/>
          </a:p>
        </p:txBody>
      </p:sp>
    </p:spTree>
    <p:extLst>
      <p:ext uri="{BB962C8B-B14F-4D97-AF65-F5344CB8AC3E}">
        <p14:creationId xmlns:p14="http://schemas.microsoft.com/office/powerpoint/2010/main" val="4276339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71</a:t>
            </a:fld>
            <a:endParaRPr lang="en-CA"/>
          </a:p>
        </p:txBody>
      </p:sp>
    </p:spTree>
    <p:extLst>
      <p:ext uri="{BB962C8B-B14F-4D97-AF65-F5344CB8AC3E}">
        <p14:creationId xmlns:p14="http://schemas.microsoft.com/office/powerpoint/2010/main" val="3253260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72</a:t>
            </a:fld>
            <a:endParaRPr lang="en-CA"/>
          </a:p>
        </p:txBody>
      </p:sp>
    </p:spTree>
    <p:extLst>
      <p:ext uri="{BB962C8B-B14F-4D97-AF65-F5344CB8AC3E}">
        <p14:creationId xmlns:p14="http://schemas.microsoft.com/office/powerpoint/2010/main" val="439286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73</a:t>
            </a:fld>
            <a:endParaRPr lang="en-CA"/>
          </a:p>
        </p:txBody>
      </p:sp>
    </p:spTree>
    <p:extLst>
      <p:ext uri="{BB962C8B-B14F-4D97-AF65-F5344CB8AC3E}">
        <p14:creationId xmlns:p14="http://schemas.microsoft.com/office/powerpoint/2010/main" val="95617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74</a:t>
            </a:fld>
            <a:endParaRPr lang="en-CA"/>
          </a:p>
        </p:txBody>
      </p:sp>
    </p:spTree>
    <p:extLst>
      <p:ext uri="{BB962C8B-B14F-4D97-AF65-F5344CB8AC3E}">
        <p14:creationId xmlns:p14="http://schemas.microsoft.com/office/powerpoint/2010/main" val="3628762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75</a:t>
            </a:fld>
            <a:endParaRPr lang="en-CA"/>
          </a:p>
        </p:txBody>
      </p:sp>
    </p:spTree>
    <p:extLst>
      <p:ext uri="{BB962C8B-B14F-4D97-AF65-F5344CB8AC3E}">
        <p14:creationId xmlns:p14="http://schemas.microsoft.com/office/powerpoint/2010/main" val="1190270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76</a:t>
            </a:fld>
            <a:endParaRPr lang="en-CA"/>
          </a:p>
        </p:txBody>
      </p:sp>
    </p:spTree>
    <p:extLst>
      <p:ext uri="{BB962C8B-B14F-4D97-AF65-F5344CB8AC3E}">
        <p14:creationId xmlns:p14="http://schemas.microsoft.com/office/powerpoint/2010/main" val="37621137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http://powerequipment.honda.com/lawn-mowers/models/hrr216vka</a:t>
            </a:r>
          </a:p>
        </p:txBody>
      </p:sp>
      <p:sp>
        <p:nvSpPr>
          <p:cNvPr id="4" name="Slide Number Placeholder 3"/>
          <p:cNvSpPr>
            <a:spLocks noGrp="1"/>
          </p:cNvSpPr>
          <p:nvPr>
            <p:ph type="sldNum" sz="quarter" idx="10"/>
          </p:nvPr>
        </p:nvSpPr>
        <p:spPr/>
        <p:txBody>
          <a:bodyPr/>
          <a:lstStyle/>
          <a:p>
            <a:fld id="{3169CF4D-C57D-442A-A31B-FD84979469F3}" type="slidenum">
              <a:rPr lang="en-CA" smtClean="0"/>
              <a:t>77</a:t>
            </a:fld>
            <a:endParaRPr lang="en-CA"/>
          </a:p>
        </p:txBody>
      </p:sp>
    </p:spTree>
    <p:extLst>
      <p:ext uri="{BB962C8B-B14F-4D97-AF65-F5344CB8AC3E}">
        <p14:creationId xmlns:p14="http://schemas.microsoft.com/office/powerpoint/2010/main" val="604040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https://en.wikipedia.org/wiki/BlackBerry</a:t>
            </a:r>
          </a:p>
          <a:p>
            <a:endParaRPr lang="en-CA" dirty="0"/>
          </a:p>
          <a:p>
            <a:r>
              <a:rPr lang="en-CA" dirty="0"/>
              <a:t>https://en.wikipedia.org/wiki/IPhone_(1st_generation)</a:t>
            </a:r>
          </a:p>
          <a:p>
            <a:endParaRPr lang="en-CA" dirty="0"/>
          </a:p>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25</a:t>
            </a:fld>
            <a:endParaRPr lang="en-CA"/>
          </a:p>
        </p:txBody>
      </p:sp>
    </p:spTree>
    <p:extLst>
      <p:ext uri="{BB962C8B-B14F-4D97-AF65-F5344CB8AC3E}">
        <p14:creationId xmlns:p14="http://schemas.microsoft.com/office/powerpoint/2010/main" val="4008354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https://softsolder.com/2011/07/05/lawn-mower-drive-control-lever-assist/</a:t>
            </a:r>
          </a:p>
        </p:txBody>
      </p:sp>
      <p:sp>
        <p:nvSpPr>
          <p:cNvPr id="4" name="Slide Number Placeholder 3"/>
          <p:cNvSpPr>
            <a:spLocks noGrp="1"/>
          </p:cNvSpPr>
          <p:nvPr>
            <p:ph type="sldNum" sz="quarter" idx="10"/>
          </p:nvPr>
        </p:nvSpPr>
        <p:spPr/>
        <p:txBody>
          <a:bodyPr/>
          <a:lstStyle/>
          <a:p>
            <a:fld id="{3169CF4D-C57D-442A-A31B-FD84979469F3}" type="slidenum">
              <a:rPr lang="en-CA" smtClean="0"/>
              <a:t>78</a:t>
            </a:fld>
            <a:endParaRPr lang="en-CA"/>
          </a:p>
        </p:txBody>
      </p:sp>
    </p:spTree>
    <p:extLst>
      <p:ext uri="{BB962C8B-B14F-4D97-AF65-F5344CB8AC3E}">
        <p14:creationId xmlns:p14="http://schemas.microsoft.com/office/powerpoint/2010/main" val="573791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79</a:t>
            </a:fld>
            <a:endParaRPr lang="en-CA"/>
          </a:p>
        </p:txBody>
      </p:sp>
    </p:spTree>
    <p:extLst>
      <p:ext uri="{BB962C8B-B14F-4D97-AF65-F5344CB8AC3E}">
        <p14:creationId xmlns:p14="http://schemas.microsoft.com/office/powerpoint/2010/main" val="267035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80</a:t>
            </a:fld>
            <a:endParaRPr lang="en-CA"/>
          </a:p>
        </p:txBody>
      </p:sp>
    </p:spTree>
    <p:extLst>
      <p:ext uri="{BB962C8B-B14F-4D97-AF65-F5344CB8AC3E}">
        <p14:creationId xmlns:p14="http://schemas.microsoft.com/office/powerpoint/2010/main" val="3014442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81</a:t>
            </a:fld>
            <a:endParaRPr lang="en-CA"/>
          </a:p>
        </p:txBody>
      </p:sp>
    </p:spTree>
    <p:extLst>
      <p:ext uri="{BB962C8B-B14F-4D97-AF65-F5344CB8AC3E}">
        <p14:creationId xmlns:p14="http://schemas.microsoft.com/office/powerpoint/2010/main" val="2247257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3169CF4D-C57D-442A-A31B-FD84979469F3}" type="slidenum">
              <a:rPr lang="en-CA" smtClean="0"/>
              <a:t>82</a:t>
            </a:fld>
            <a:endParaRPr lang="en-CA"/>
          </a:p>
        </p:txBody>
      </p:sp>
    </p:spTree>
    <p:extLst>
      <p:ext uri="{BB962C8B-B14F-4D97-AF65-F5344CB8AC3E}">
        <p14:creationId xmlns:p14="http://schemas.microsoft.com/office/powerpoint/2010/main" val="2214763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3"/>
              </a:rPr>
              <a:t>https://www.ghacks.net/2018/09/12/microsoft-intercepting-firefox-chrome-installation-on-windows-10/</a:t>
            </a:r>
            <a:endParaRPr lang="en-CA" dirty="0"/>
          </a:p>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87</a:t>
            </a:fld>
            <a:endParaRPr lang="en-CA"/>
          </a:p>
        </p:txBody>
      </p:sp>
    </p:spTree>
    <p:extLst>
      <p:ext uri="{BB962C8B-B14F-4D97-AF65-F5344CB8AC3E}">
        <p14:creationId xmlns:p14="http://schemas.microsoft.com/office/powerpoint/2010/main" val="388771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26</a:t>
            </a:fld>
            <a:endParaRPr lang="en-CA"/>
          </a:p>
        </p:txBody>
      </p:sp>
    </p:spTree>
    <p:extLst>
      <p:ext uri="{BB962C8B-B14F-4D97-AF65-F5344CB8AC3E}">
        <p14:creationId xmlns:p14="http://schemas.microsoft.com/office/powerpoint/2010/main" val="29899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https://www.educationdive.com/news/survey-finds-85-of-underserved-students-have-access-to-only-one-digital-de/531919/</a:t>
            </a:r>
          </a:p>
        </p:txBody>
      </p:sp>
      <p:sp>
        <p:nvSpPr>
          <p:cNvPr id="4" name="Slide Number Placeholder 3"/>
          <p:cNvSpPr>
            <a:spLocks noGrp="1"/>
          </p:cNvSpPr>
          <p:nvPr>
            <p:ph type="sldNum" sz="quarter" idx="5"/>
          </p:nvPr>
        </p:nvSpPr>
        <p:spPr/>
        <p:txBody>
          <a:bodyPr/>
          <a:lstStyle/>
          <a:p>
            <a:fld id="{3615021F-B7C5-419C-B011-AB8846F53AFB}" type="slidenum">
              <a:rPr lang="en-CA" smtClean="0"/>
              <a:t>27</a:t>
            </a:fld>
            <a:endParaRPr lang="en-CA"/>
          </a:p>
        </p:txBody>
      </p:sp>
    </p:spTree>
    <p:extLst>
      <p:ext uri="{BB962C8B-B14F-4D97-AF65-F5344CB8AC3E}">
        <p14:creationId xmlns:p14="http://schemas.microsoft.com/office/powerpoint/2010/main" val="11552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Working links to assignment</a:t>
            </a:r>
          </a:p>
          <a:p>
            <a:r>
              <a:rPr lang="en-CA" dirty="0"/>
              <a:t>Shows pictures at user</a:t>
            </a:r>
          </a:p>
          <a:p>
            <a:endParaRPr lang="en-CA" dirty="0"/>
          </a:p>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28</a:t>
            </a:fld>
            <a:endParaRPr lang="en-CA"/>
          </a:p>
        </p:txBody>
      </p:sp>
    </p:spTree>
    <p:extLst>
      <p:ext uri="{BB962C8B-B14F-4D97-AF65-F5344CB8AC3E}">
        <p14:creationId xmlns:p14="http://schemas.microsoft.com/office/powerpoint/2010/main" val="3653295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615021F-B7C5-419C-B011-AB8846F53AFB}" type="slidenum">
              <a:rPr lang="en-CA" smtClean="0"/>
              <a:t>29</a:t>
            </a:fld>
            <a:endParaRPr lang="en-CA"/>
          </a:p>
        </p:txBody>
      </p:sp>
    </p:spTree>
    <p:extLst>
      <p:ext uri="{BB962C8B-B14F-4D97-AF65-F5344CB8AC3E}">
        <p14:creationId xmlns:p14="http://schemas.microsoft.com/office/powerpoint/2010/main" val="16177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6566-3163-47AE-8D24-51FC940840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F4A058E-285E-4616-BDC5-108921A63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BF12B85-1D92-41EF-B740-927A23195CA6}"/>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74002513-BA7A-4D1D-8DCF-A50C09E95A0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331A22E-BE15-4273-88D1-153E94902F5A}"/>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3115020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06E5-0313-4EB4-9484-975588A494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2FBF73B-EDC0-476D-AEF6-30C7208971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4E2682-B4D5-4049-87BD-9ECA4FAA2186}"/>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C4BCB813-61D4-4966-9423-18A8D5924A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DE7A57-14B6-4BBA-81D7-ED5DFFBBB21A}"/>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408199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A752C-38FE-4C8B-9D10-FA6D403D1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A9E7E7B-28B5-4B22-B98B-07F2F2D50E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4F54E3-BACB-49E7-BE7E-3D7E6CE0F31C}"/>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7E96F7A3-CE3A-4153-B3E3-A4EE2437B5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83D913-D9DA-473B-9231-0C9205FBFF4F}"/>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335074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7D52-86D6-42AF-B9A2-D4FF75E9F8F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FD73C87-B9C0-40F1-9FB0-DEF7D845DE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A59C01-653F-4043-B642-7ABE40B6A94F}"/>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041681ED-1E68-41DB-8D95-3367A792F0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685F7B-A0DB-4329-B2E9-0B2BA7E3DCAD}"/>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86148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0388-FF8D-430E-9516-CD4C32324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EDEB77C-EEF3-499C-8CBA-07B25F355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061BDD-F695-4792-A8DD-B2273301C22F}"/>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2F81AC09-AC0C-4232-86AB-01DF519A1F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9EB516-DA7A-413A-BD43-FBC72DC83E23}"/>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2214362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B713-5F3A-4381-9518-1BD23B28C05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0914F4-651D-4476-B372-F7C9E81FE3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7CE4D52-9104-44BC-9E60-A31851A5FF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85ECCC0-4D72-48D8-A230-17911D907EB6}"/>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6" name="Footer Placeholder 5">
            <a:extLst>
              <a:ext uri="{FF2B5EF4-FFF2-40B4-BE49-F238E27FC236}">
                <a16:creationId xmlns:a16="http://schemas.microsoft.com/office/drawing/2014/main" id="{4EC6C5C9-A117-405B-9DFD-C81B51EDB69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06A04AB-B241-4E79-AAE4-E9771430973A}"/>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599969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4478-0728-4288-AB0C-AAF396E0426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EE31AE4-4342-41A5-B4CC-9EB48F7ED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D60303-D602-444B-B7CA-061A2C0C69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41FBB5D-0638-4255-9014-751ED8BEEA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401846-8796-4501-8B5F-2E60C88BBC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545558A-1292-4EF3-97D3-ACBCEB6C5C4E}"/>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8" name="Footer Placeholder 7">
            <a:extLst>
              <a:ext uri="{FF2B5EF4-FFF2-40B4-BE49-F238E27FC236}">
                <a16:creationId xmlns:a16="http://schemas.microsoft.com/office/drawing/2014/main" id="{06608A22-928A-4D2C-B342-0A8CFC34903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96A4448-04E4-4EDA-A653-9933827C9422}"/>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18400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3CE-DABD-4425-A5B2-54B2486E1BA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51394C1-D219-45EF-90A6-E9D506A0C3A8}"/>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4" name="Footer Placeholder 3">
            <a:extLst>
              <a:ext uri="{FF2B5EF4-FFF2-40B4-BE49-F238E27FC236}">
                <a16:creationId xmlns:a16="http://schemas.microsoft.com/office/drawing/2014/main" id="{B3500EB1-1E23-40FD-83D8-963331B08DA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24142DD-671E-456B-BF47-F31D0EA46A20}"/>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109000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0C773F-84F7-4EE3-A89B-62DCB51117BB}"/>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3" name="Footer Placeholder 2">
            <a:extLst>
              <a:ext uri="{FF2B5EF4-FFF2-40B4-BE49-F238E27FC236}">
                <a16:creationId xmlns:a16="http://schemas.microsoft.com/office/drawing/2014/main" id="{0CB2033D-31B2-4574-BA0D-2DF11AB0DD0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0549DA2-8CC9-41E7-A099-03B11BC69693}"/>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72209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EB2A-F2C7-40C0-B8F9-583FAEEE1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10093C0-8E61-47B1-A2C3-6E12E254A2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6271904-ECE2-4E38-9996-1ABEA9060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4791F4-9F65-4CB8-A88C-2F937AE415E2}"/>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6" name="Footer Placeholder 5">
            <a:extLst>
              <a:ext uri="{FF2B5EF4-FFF2-40B4-BE49-F238E27FC236}">
                <a16:creationId xmlns:a16="http://schemas.microsoft.com/office/drawing/2014/main" id="{57E5A530-83B8-4EDA-AA34-5DE7A851AA0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E8A6B14-E75D-4EA1-BDBB-7DFD7757CDD5}"/>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169137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918C-0335-4B80-9849-E6B9CC97D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FDF94E6-1106-411E-B24A-DF17CD693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C4D2754-98D3-48B8-99D4-F12C1E1DF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EF1C1A-9651-4AB0-B9CC-A52821514474}"/>
              </a:ext>
            </a:extLst>
          </p:cNvPr>
          <p:cNvSpPr>
            <a:spLocks noGrp="1"/>
          </p:cNvSpPr>
          <p:nvPr>
            <p:ph type="dt" sz="half" idx="10"/>
          </p:nvPr>
        </p:nvSpPr>
        <p:spPr/>
        <p:txBody>
          <a:bodyPr/>
          <a:lstStyle/>
          <a:p>
            <a:fld id="{D1BA530A-002B-42E7-A3CF-48164E812EC2}" type="datetimeFigureOut">
              <a:rPr lang="en-CA" smtClean="0"/>
              <a:t>2020-12-13</a:t>
            </a:fld>
            <a:endParaRPr lang="en-CA"/>
          </a:p>
        </p:txBody>
      </p:sp>
      <p:sp>
        <p:nvSpPr>
          <p:cNvPr id="6" name="Footer Placeholder 5">
            <a:extLst>
              <a:ext uri="{FF2B5EF4-FFF2-40B4-BE49-F238E27FC236}">
                <a16:creationId xmlns:a16="http://schemas.microsoft.com/office/drawing/2014/main" id="{B7868737-45C3-4C2A-A3F5-BBE876D10AE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117AF5-5DDA-41A4-8E85-38F824E20E6E}"/>
              </a:ext>
            </a:extLst>
          </p:cNvPr>
          <p:cNvSpPr>
            <a:spLocks noGrp="1"/>
          </p:cNvSpPr>
          <p:nvPr>
            <p:ph type="sldNum" sz="quarter" idx="12"/>
          </p:nvPr>
        </p:nvSpPr>
        <p:spPr/>
        <p:txBody>
          <a:bodyPr/>
          <a:lstStyle/>
          <a:p>
            <a:fld id="{4FBC04DA-FB71-4EB7-9409-279311A1EA17}" type="slidenum">
              <a:rPr lang="en-CA" smtClean="0"/>
              <a:t>‹#›</a:t>
            </a:fld>
            <a:endParaRPr lang="en-CA"/>
          </a:p>
        </p:txBody>
      </p:sp>
    </p:spTree>
    <p:extLst>
      <p:ext uri="{BB962C8B-B14F-4D97-AF65-F5344CB8AC3E}">
        <p14:creationId xmlns:p14="http://schemas.microsoft.com/office/powerpoint/2010/main" val="324311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B52A3-5E08-491A-A95D-99891CC6FF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41BB84-79BB-4FA8-85AE-32C255158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E0CC5D5-4E90-446B-A210-613B20A1C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A530A-002B-42E7-A3CF-48164E812EC2}" type="datetimeFigureOut">
              <a:rPr lang="en-CA" smtClean="0"/>
              <a:t>2020-12-13</a:t>
            </a:fld>
            <a:endParaRPr lang="en-CA"/>
          </a:p>
        </p:txBody>
      </p:sp>
      <p:sp>
        <p:nvSpPr>
          <p:cNvPr id="5" name="Footer Placeholder 4">
            <a:extLst>
              <a:ext uri="{FF2B5EF4-FFF2-40B4-BE49-F238E27FC236}">
                <a16:creationId xmlns:a16="http://schemas.microsoft.com/office/drawing/2014/main" id="{13104963-B35F-406A-A877-349073ECF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D0DE210-6A5A-48E4-B1CB-87F053B2F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C04DA-FB71-4EB7-9409-279311A1EA17}" type="slidenum">
              <a:rPr lang="en-CA" smtClean="0"/>
              <a:t>‹#›</a:t>
            </a:fld>
            <a:endParaRPr lang="en-CA"/>
          </a:p>
        </p:txBody>
      </p:sp>
    </p:spTree>
    <p:extLst>
      <p:ext uri="{BB962C8B-B14F-4D97-AF65-F5344CB8AC3E}">
        <p14:creationId xmlns:p14="http://schemas.microsoft.com/office/powerpoint/2010/main" val="418322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8.png"/><Relationship Id="rId7" Type="http://schemas.openxmlformats.org/officeDocument/2006/relationships/customXml" Target="../ink/ink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www.trentu.c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martinfowler.com/articles/oss-lockin.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8935"/>
            <a:ext cx="9144000" cy="2387600"/>
          </a:xfrm>
        </p:spPr>
        <p:txBody>
          <a:bodyPr>
            <a:normAutofit fontScale="90000"/>
          </a:bodyPr>
          <a:lstStyle/>
          <a:p>
            <a:r>
              <a:rPr lang="en-US" dirty="0"/>
              <a:t>Faculty of Science</a:t>
            </a:r>
            <a:br>
              <a:rPr lang="en-US" dirty="0"/>
            </a:br>
            <a:r>
              <a:rPr lang="en-US" dirty="0"/>
              <a:t>Department of Computing and Information Systems (COIS)</a:t>
            </a:r>
          </a:p>
        </p:txBody>
      </p:sp>
      <p:sp>
        <p:nvSpPr>
          <p:cNvPr id="3" name="Subtitle 2"/>
          <p:cNvSpPr>
            <a:spLocks noGrp="1"/>
          </p:cNvSpPr>
          <p:nvPr>
            <p:ph type="subTitle" idx="1"/>
          </p:nvPr>
        </p:nvSpPr>
        <p:spPr>
          <a:xfrm>
            <a:off x="2819400" y="4038600"/>
            <a:ext cx="6781800" cy="2286000"/>
          </a:xfrm>
        </p:spPr>
        <p:txBody>
          <a:bodyPr>
            <a:normAutofit/>
          </a:bodyPr>
          <a:lstStyle/>
          <a:p>
            <a:r>
              <a:rPr lang="en-US" dirty="0"/>
              <a:t>COIS 2830</a:t>
            </a:r>
          </a:p>
          <a:p>
            <a:r>
              <a:rPr lang="en-US" dirty="0"/>
              <a:t>Multimedia and Design</a:t>
            </a:r>
          </a:p>
          <a:p>
            <a:r>
              <a:rPr lang="en-US" dirty="0"/>
              <a:t>Danny Papagiannis</a:t>
            </a:r>
          </a:p>
          <a:p>
            <a:r>
              <a:rPr lang="en-US" dirty="0"/>
              <a:t>Andy Reid</a:t>
            </a:r>
          </a:p>
          <a:p>
            <a:r>
              <a:rPr lang="en-US" dirty="0"/>
              <a:t>Thomas Hughes</a:t>
            </a:r>
          </a:p>
          <a:p>
            <a:endParaRPr lang="en-US" dirty="0"/>
          </a:p>
        </p:txBody>
      </p:sp>
      <p:pic>
        <p:nvPicPr>
          <p:cNvPr id="4" name="Content Placeholder 3" descr="TrentLogo.png"/>
          <p:cNvPicPr>
            <a:picLocks noChangeAspect="1"/>
          </p:cNvPicPr>
          <p:nvPr/>
        </p:nvPicPr>
        <p:blipFill>
          <a:blip r:embed="rId2" cstate="print">
            <a:extLst>
              <a:ext uri="{28A0092B-C50C-407E-A947-70E740481C1C}">
                <a14:useLocalDpi xmlns:a14="http://schemas.microsoft.com/office/drawing/2010/main" val="0"/>
              </a:ext>
            </a:extLst>
          </a:blip>
          <a:srcRect t="-37732" b="-37732"/>
          <a:stretch>
            <a:fillRect/>
          </a:stretch>
        </p:blipFill>
        <p:spPr>
          <a:xfrm>
            <a:off x="4192890" y="-215761"/>
            <a:ext cx="3806220" cy="2093275"/>
          </a:xfrm>
          <a:prstGeom prst="rect">
            <a:avLst/>
          </a:prstGeom>
        </p:spPr>
      </p:pic>
    </p:spTree>
    <p:extLst>
      <p:ext uri="{BB962C8B-B14F-4D97-AF65-F5344CB8AC3E}">
        <p14:creationId xmlns:p14="http://schemas.microsoft.com/office/powerpoint/2010/main" val="326685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8D7E-D342-4318-9859-31388404B4FA}"/>
              </a:ext>
            </a:extLst>
          </p:cNvPr>
          <p:cNvSpPr>
            <a:spLocks noGrp="1"/>
          </p:cNvSpPr>
          <p:nvPr>
            <p:ph type="title"/>
          </p:nvPr>
        </p:nvSpPr>
        <p:spPr/>
        <p:txBody>
          <a:bodyPr/>
          <a:lstStyle/>
          <a:p>
            <a:r>
              <a:rPr lang="en-CA" dirty="0"/>
              <a:t>Front End vs Back End</a:t>
            </a:r>
          </a:p>
        </p:txBody>
      </p:sp>
      <p:sp>
        <p:nvSpPr>
          <p:cNvPr id="3" name="Content Placeholder 2">
            <a:extLst>
              <a:ext uri="{FF2B5EF4-FFF2-40B4-BE49-F238E27FC236}">
                <a16:creationId xmlns:a16="http://schemas.microsoft.com/office/drawing/2014/main" id="{D709EC2C-C7D3-4EDE-993D-6A53D2D2D455}"/>
              </a:ext>
            </a:extLst>
          </p:cNvPr>
          <p:cNvSpPr>
            <a:spLocks noGrp="1"/>
          </p:cNvSpPr>
          <p:nvPr>
            <p:ph idx="1"/>
          </p:nvPr>
        </p:nvSpPr>
        <p:spPr/>
        <p:txBody>
          <a:bodyPr/>
          <a:lstStyle/>
          <a:p>
            <a:r>
              <a:rPr lang="en-CA" dirty="0"/>
              <a:t>Front end work is largely the stuff people see – user interfaces basically</a:t>
            </a:r>
          </a:p>
          <a:p>
            <a:endParaRPr lang="en-CA" dirty="0"/>
          </a:p>
          <a:p>
            <a:r>
              <a:rPr lang="en-CA" dirty="0"/>
              <a:t>On the web this is HTML, CSS and </a:t>
            </a:r>
            <a:r>
              <a:rPr lang="en-CA" dirty="0" err="1"/>
              <a:t>Javascript</a:t>
            </a:r>
            <a:r>
              <a:rPr lang="en-CA" dirty="0"/>
              <a:t> (we’ll do more on HTML and CSS either in lecture 3 or 4, and then later in the course). </a:t>
            </a:r>
          </a:p>
          <a:p>
            <a:endParaRPr lang="en-CA" dirty="0"/>
          </a:p>
          <a:p>
            <a:r>
              <a:rPr lang="en-CA" dirty="0"/>
              <a:t>Back end is the server side of things – when you enter data into a form where does it go?  You can also generate pages on the backend that appear on the front (that’s </a:t>
            </a:r>
            <a:r>
              <a:rPr lang="en-CA" dirty="0" err="1"/>
              <a:t>webapps</a:t>
            </a:r>
            <a:r>
              <a:rPr lang="en-CA" dirty="0"/>
              <a:t>)</a:t>
            </a:r>
          </a:p>
          <a:p>
            <a:endParaRPr lang="en-CA" dirty="0"/>
          </a:p>
          <a:p>
            <a:endParaRPr lang="en-CA" dirty="0"/>
          </a:p>
          <a:p>
            <a:endParaRPr lang="en-CA" dirty="0"/>
          </a:p>
        </p:txBody>
      </p:sp>
    </p:spTree>
    <p:extLst>
      <p:ext uri="{BB962C8B-B14F-4D97-AF65-F5344CB8AC3E}">
        <p14:creationId xmlns:p14="http://schemas.microsoft.com/office/powerpoint/2010/main" val="3410278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9CE0-C25A-4706-9BD0-238094C30081}"/>
              </a:ext>
            </a:extLst>
          </p:cNvPr>
          <p:cNvSpPr>
            <a:spLocks noGrp="1"/>
          </p:cNvSpPr>
          <p:nvPr>
            <p:ph type="title"/>
          </p:nvPr>
        </p:nvSpPr>
        <p:spPr/>
        <p:txBody>
          <a:bodyPr/>
          <a:lstStyle/>
          <a:p>
            <a:r>
              <a:rPr lang="en-CA" dirty="0"/>
              <a:t>The Design of Everyday Things</a:t>
            </a:r>
          </a:p>
        </p:txBody>
      </p:sp>
      <p:sp>
        <p:nvSpPr>
          <p:cNvPr id="3" name="Content Placeholder 2">
            <a:extLst>
              <a:ext uri="{FF2B5EF4-FFF2-40B4-BE49-F238E27FC236}">
                <a16:creationId xmlns:a16="http://schemas.microsoft.com/office/drawing/2014/main" id="{22948684-E45E-439A-BEDD-20E9BF59CB2D}"/>
              </a:ext>
            </a:extLst>
          </p:cNvPr>
          <p:cNvSpPr>
            <a:spLocks noGrp="1"/>
          </p:cNvSpPr>
          <p:nvPr>
            <p:ph idx="1"/>
          </p:nvPr>
        </p:nvSpPr>
        <p:spPr/>
        <p:txBody>
          <a:bodyPr/>
          <a:lstStyle/>
          <a:p>
            <a:r>
              <a:rPr lang="en-CA" dirty="0"/>
              <a:t>Keyword from the book:  Affordances</a:t>
            </a:r>
          </a:p>
          <a:p>
            <a:endParaRPr lang="en-CA" dirty="0"/>
          </a:p>
          <a:p>
            <a:r>
              <a:rPr lang="en-CA" dirty="0"/>
              <a:t>Affordances are what a product </a:t>
            </a:r>
            <a:r>
              <a:rPr lang="en-CA" i="1" dirty="0"/>
              <a:t>can </a:t>
            </a:r>
            <a:r>
              <a:rPr lang="en-CA" dirty="0"/>
              <a:t>do.  </a:t>
            </a:r>
          </a:p>
          <a:p>
            <a:r>
              <a:rPr lang="en-CA" dirty="0"/>
              <a:t>In product design it’s basically all possible interactions between the users and the product.  (For complex products you may never explicitly list all of these thing because they become more and more ridiculous)</a:t>
            </a:r>
          </a:p>
          <a:p>
            <a:endParaRPr lang="en-CA" i="1" dirty="0"/>
          </a:p>
          <a:p>
            <a:endParaRPr lang="en-CA" i="1" dirty="0"/>
          </a:p>
        </p:txBody>
      </p:sp>
    </p:spTree>
    <p:extLst>
      <p:ext uri="{BB962C8B-B14F-4D97-AF65-F5344CB8AC3E}">
        <p14:creationId xmlns:p14="http://schemas.microsoft.com/office/powerpoint/2010/main" val="110427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64A3-2854-406E-90C3-A2DA91F2D341}"/>
              </a:ext>
            </a:extLst>
          </p:cNvPr>
          <p:cNvSpPr>
            <a:spLocks noGrp="1"/>
          </p:cNvSpPr>
          <p:nvPr>
            <p:ph type="title"/>
          </p:nvPr>
        </p:nvSpPr>
        <p:spPr/>
        <p:txBody>
          <a:bodyPr/>
          <a:lstStyle/>
          <a:p>
            <a:r>
              <a:rPr lang="en-CA" dirty="0"/>
              <a:t>Deciding on Affordances</a:t>
            </a:r>
          </a:p>
        </p:txBody>
      </p:sp>
      <p:sp>
        <p:nvSpPr>
          <p:cNvPr id="3" name="Content Placeholder 2">
            <a:extLst>
              <a:ext uri="{FF2B5EF4-FFF2-40B4-BE49-F238E27FC236}">
                <a16:creationId xmlns:a16="http://schemas.microsoft.com/office/drawing/2014/main" id="{7306D9EB-FFBF-4C03-A0C0-178532DB6111}"/>
              </a:ext>
            </a:extLst>
          </p:cNvPr>
          <p:cNvSpPr>
            <a:spLocks noGrp="1"/>
          </p:cNvSpPr>
          <p:nvPr>
            <p:ph idx="1"/>
          </p:nvPr>
        </p:nvSpPr>
        <p:spPr/>
        <p:txBody>
          <a:bodyPr/>
          <a:lstStyle/>
          <a:p>
            <a:r>
              <a:rPr lang="en-CA" dirty="0"/>
              <a:t>A designer needs to decide what features should be available</a:t>
            </a:r>
          </a:p>
          <a:p>
            <a:endParaRPr lang="en-CA" dirty="0"/>
          </a:p>
          <a:p>
            <a:r>
              <a:rPr lang="en-CA" dirty="0"/>
              <a:t>To go with that is understanding who is using your system and what they want to accomplish with your system</a:t>
            </a:r>
          </a:p>
          <a:p>
            <a:endParaRPr lang="en-CA" dirty="0"/>
          </a:p>
          <a:p>
            <a:r>
              <a:rPr lang="en-CA" dirty="0"/>
              <a:t>To callback to lecture 1:  MS word affords you a lot of drawing tools… that the vast majority of users are unaware of and don’t want</a:t>
            </a:r>
          </a:p>
          <a:p>
            <a:endParaRPr lang="en-CA" dirty="0"/>
          </a:p>
          <a:p>
            <a:endParaRPr lang="en-CA" dirty="0"/>
          </a:p>
        </p:txBody>
      </p:sp>
    </p:spTree>
    <p:extLst>
      <p:ext uri="{BB962C8B-B14F-4D97-AF65-F5344CB8AC3E}">
        <p14:creationId xmlns:p14="http://schemas.microsoft.com/office/powerpoint/2010/main" val="121632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E73D-38E8-4C96-9788-B45750CDB03E}"/>
              </a:ext>
            </a:extLst>
          </p:cNvPr>
          <p:cNvSpPr>
            <a:spLocks noGrp="1"/>
          </p:cNvSpPr>
          <p:nvPr>
            <p:ph type="title"/>
          </p:nvPr>
        </p:nvSpPr>
        <p:spPr/>
        <p:txBody>
          <a:bodyPr/>
          <a:lstStyle/>
          <a:p>
            <a:r>
              <a:rPr lang="en-CA" dirty="0"/>
              <a:t>The Connection With UX</a:t>
            </a:r>
          </a:p>
        </p:txBody>
      </p:sp>
      <p:sp>
        <p:nvSpPr>
          <p:cNvPr id="3" name="Content Placeholder 2">
            <a:extLst>
              <a:ext uri="{FF2B5EF4-FFF2-40B4-BE49-F238E27FC236}">
                <a16:creationId xmlns:a16="http://schemas.microsoft.com/office/drawing/2014/main" id="{98AA92F3-52A7-41AA-98DC-D8A669C90C33}"/>
              </a:ext>
            </a:extLst>
          </p:cNvPr>
          <p:cNvSpPr>
            <a:spLocks noGrp="1"/>
          </p:cNvSpPr>
          <p:nvPr>
            <p:ph idx="1"/>
          </p:nvPr>
        </p:nvSpPr>
        <p:spPr/>
        <p:txBody>
          <a:bodyPr>
            <a:normAutofit lnSpcReduction="10000"/>
          </a:bodyPr>
          <a:lstStyle/>
          <a:p>
            <a:r>
              <a:rPr lang="en-CA" dirty="0"/>
              <a:t>If you look at the website from lab 1:</a:t>
            </a:r>
          </a:p>
          <a:p>
            <a:endParaRPr lang="en-CA" dirty="0"/>
          </a:p>
          <a:p>
            <a:endParaRPr lang="en-CA" dirty="0"/>
          </a:p>
          <a:p>
            <a:endParaRPr lang="en-CA" dirty="0"/>
          </a:p>
          <a:p>
            <a:endParaRPr lang="en-CA" dirty="0"/>
          </a:p>
          <a:p>
            <a:endParaRPr lang="en-CA" dirty="0"/>
          </a:p>
          <a:p>
            <a:endParaRPr lang="en-CA" dirty="0"/>
          </a:p>
          <a:p>
            <a:endParaRPr lang="en-CA" dirty="0"/>
          </a:p>
          <a:p>
            <a:r>
              <a:rPr lang="en-CA" dirty="0"/>
              <a:t>It meets many functional requirements.  But it looks like crap.   </a:t>
            </a:r>
          </a:p>
          <a:p>
            <a:endParaRPr lang="en-CA" dirty="0"/>
          </a:p>
        </p:txBody>
      </p:sp>
      <p:pic>
        <p:nvPicPr>
          <p:cNvPr id="4" name="Picture 3">
            <a:extLst>
              <a:ext uri="{FF2B5EF4-FFF2-40B4-BE49-F238E27FC236}">
                <a16:creationId xmlns:a16="http://schemas.microsoft.com/office/drawing/2014/main" id="{B2DAFA9A-25A7-47BE-B892-D00E98043BC1}"/>
              </a:ext>
            </a:extLst>
          </p:cNvPr>
          <p:cNvPicPr>
            <a:picLocks noChangeAspect="1"/>
          </p:cNvPicPr>
          <p:nvPr/>
        </p:nvPicPr>
        <p:blipFill>
          <a:blip r:embed="rId2"/>
          <a:stretch>
            <a:fillRect/>
          </a:stretch>
        </p:blipFill>
        <p:spPr>
          <a:xfrm>
            <a:off x="1102608" y="2317367"/>
            <a:ext cx="4993392" cy="3088599"/>
          </a:xfrm>
          <a:prstGeom prst="rect">
            <a:avLst/>
          </a:prstGeom>
        </p:spPr>
      </p:pic>
    </p:spTree>
    <p:extLst>
      <p:ext uri="{BB962C8B-B14F-4D97-AF65-F5344CB8AC3E}">
        <p14:creationId xmlns:p14="http://schemas.microsoft.com/office/powerpoint/2010/main" val="1756875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986B-787E-4AFA-A46A-0344638C858C}"/>
              </a:ext>
            </a:extLst>
          </p:cNvPr>
          <p:cNvSpPr>
            <a:spLocks noGrp="1"/>
          </p:cNvSpPr>
          <p:nvPr>
            <p:ph type="title"/>
          </p:nvPr>
        </p:nvSpPr>
        <p:spPr/>
        <p:txBody>
          <a:bodyPr/>
          <a:lstStyle/>
          <a:p>
            <a:r>
              <a:rPr lang="en-CA" dirty="0"/>
              <a:t>A Simple Problem</a:t>
            </a:r>
          </a:p>
        </p:txBody>
      </p:sp>
      <p:sp>
        <p:nvSpPr>
          <p:cNvPr id="3" name="Content Placeholder 2">
            <a:extLst>
              <a:ext uri="{FF2B5EF4-FFF2-40B4-BE49-F238E27FC236}">
                <a16:creationId xmlns:a16="http://schemas.microsoft.com/office/drawing/2014/main" id="{489626D6-4584-412D-BD2B-A0B2428C8FC4}"/>
              </a:ext>
            </a:extLst>
          </p:cNvPr>
          <p:cNvSpPr>
            <a:spLocks noGrp="1"/>
          </p:cNvSpPr>
          <p:nvPr>
            <p:ph idx="1"/>
          </p:nvPr>
        </p:nvSpPr>
        <p:spPr>
          <a:xfrm>
            <a:off x="838200" y="1821391"/>
            <a:ext cx="10515600" cy="4351338"/>
          </a:xfrm>
        </p:spPr>
        <p:txBody>
          <a:bodyPr/>
          <a:lstStyle/>
          <a:p>
            <a:r>
              <a:rPr lang="en-CA" dirty="0"/>
              <a:t>We have these links to assignments e.g. </a:t>
            </a:r>
          </a:p>
          <a:p>
            <a:r>
              <a:rPr lang="en-CA" dirty="0"/>
              <a:t>Hopefully it’s obvious what is supposed to do</a:t>
            </a:r>
          </a:p>
          <a:p>
            <a:r>
              <a:rPr lang="en-CA" dirty="0"/>
              <a:t>The reason we’re doing it this way is that in previous years students made their own.  </a:t>
            </a:r>
          </a:p>
          <a:p>
            <a:r>
              <a:rPr lang="en-CA" dirty="0"/>
              <a:t>Assignment1.html assignment1.html Assignment 1.html assignment 1.html 2830A1.html etc. are in fact not the same name</a:t>
            </a:r>
          </a:p>
          <a:p>
            <a:endParaRPr lang="en-CA" dirty="0"/>
          </a:p>
          <a:p>
            <a:r>
              <a:rPr lang="en-CA" dirty="0"/>
              <a:t>A lot of TA time was spent trying to find out what students named their assignments to find them.  </a:t>
            </a:r>
          </a:p>
        </p:txBody>
      </p:sp>
      <p:pic>
        <p:nvPicPr>
          <p:cNvPr id="5" name="Picture 4">
            <a:extLst>
              <a:ext uri="{FF2B5EF4-FFF2-40B4-BE49-F238E27FC236}">
                <a16:creationId xmlns:a16="http://schemas.microsoft.com/office/drawing/2014/main" id="{6D093F49-55A1-447F-8DFE-B3C2E11678A1}"/>
              </a:ext>
            </a:extLst>
          </p:cNvPr>
          <p:cNvPicPr>
            <a:picLocks noChangeAspect="1"/>
          </p:cNvPicPr>
          <p:nvPr/>
        </p:nvPicPr>
        <p:blipFill>
          <a:blip r:embed="rId3"/>
          <a:stretch>
            <a:fillRect/>
          </a:stretch>
        </p:blipFill>
        <p:spPr>
          <a:xfrm>
            <a:off x="6975475" y="1821391"/>
            <a:ext cx="1924050" cy="409575"/>
          </a:xfrm>
          <a:prstGeom prst="rect">
            <a:avLst/>
          </a:prstGeom>
        </p:spPr>
      </p:pic>
    </p:spTree>
    <p:extLst>
      <p:ext uri="{BB962C8B-B14F-4D97-AF65-F5344CB8AC3E}">
        <p14:creationId xmlns:p14="http://schemas.microsoft.com/office/powerpoint/2010/main" val="73027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ED6F-236A-45BA-A5F3-E9DB5705D362}"/>
              </a:ext>
            </a:extLst>
          </p:cNvPr>
          <p:cNvSpPr>
            <a:spLocks noGrp="1"/>
          </p:cNvSpPr>
          <p:nvPr>
            <p:ph type="title"/>
          </p:nvPr>
        </p:nvSpPr>
        <p:spPr/>
        <p:txBody>
          <a:bodyPr/>
          <a:lstStyle/>
          <a:p>
            <a:r>
              <a:rPr lang="en-CA" dirty="0"/>
              <a:t>Discoverability</a:t>
            </a:r>
          </a:p>
        </p:txBody>
      </p:sp>
      <p:sp>
        <p:nvSpPr>
          <p:cNvPr id="3" name="Content Placeholder 2">
            <a:extLst>
              <a:ext uri="{FF2B5EF4-FFF2-40B4-BE49-F238E27FC236}">
                <a16:creationId xmlns:a16="http://schemas.microsoft.com/office/drawing/2014/main" id="{8D1F98AD-CA82-4B21-ACBE-4FCEAA18B309}"/>
              </a:ext>
            </a:extLst>
          </p:cNvPr>
          <p:cNvSpPr>
            <a:spLocks noGrp="1"/>
          </p:cNvSpPr>
          <p:nvPr>
            <p:ph idx="1"/>
          </p:nvPr>
        </p:nvSpPr>
        <p:spPr>
          <a:xfrm>
            <a:off x="838200" y="1825625"/>
            <a:ext cx="10515600" cy="4351338"/>
          </a:xfrm>
        </p:spPr>
        <p:txBody>
          <a:bodyPr/>
          <a:lstStyle/>
          <a:p>
            <a:r>
              <a:rPr lang="en-CA" dirty="0"/>
              <a:t>That basic issue, what to name a file, is a problem in a core concept called </a:t>
            </a:r>
            <a:r>
              <a:rPr lang="en-CA" i="1" dirty="0"/>
              <a:t>Discoverability</a:t>
            </a:r>
            <a:r>
              <a:rPr lang="en-CA" dirty="0"/>
              <a:t> </a:t>
            </a:r>
          </a:p>
          <a:p>
            <a:endParaRPr lang="en-CA" dirty="0"/>
          </a:p>
          <a:p>
            <a:r>
              <a:rPr lang="en-CA" dirty="0"/>
              <a:t>A product is useless if people can’t find it, or can’t figure out how to use it</a:t>
            </a:r>
          </a:p>
          <a:p>
            <a:endParaRPr lang="en-CA" dirty="0"/>
          </a:p>
          <a:p>
            <a:r>
              <a:rPr lang="en-CA" dirty="0"/>
              <a:t>There are some specific things with the technical side of discovery (e.g. keyword databases), that aren’t hugely relevant to us.  But the broader concept is what we’re going to look at</a:t>
            </a:r>
          </a:p>
        </p:txBody>
      </p:sp>
    </p:spTree>
    <p:extLst>
      <p:ext uri="{BB962C8B-B14F-4D97-AF65-F5344CB8AC3E}">
        <p14:creationId xmlns:p14="http://schemas.microsoft.com/office/powerpoint/2010/main" val="245467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0D45-CA35-4606-AF0B-7128DD2DFB31}"/>
              </a:ext>
            </a:extLst>
          </p:cNvPr>
          <p:cNvSpPr>
            <a:spLocks noGrp="1"/>
          </p:cNvSpPr>
          <p:nvPr>
            <p:ph type="title"/>
          </p:nvPr>
        </p:nvSpPr>
        <p:spPr/>
        <p:txBody>
          <a:bodyPr/>
          <a:lstStyle/>
          <a:p>
            <a:r>
              <a:rPr lang="en-CA" dirty="0"/>
              <a:t>Discoverability, People Vs Computers</a:t>
            </a:r>
          </a:p>
        </p:txBody>
      </p:sp>
      <p:sp>
        <p:nvSpPr>
          <p:cNvPr id="3" name="Content Placeholder 2">
            <a:extLst>
              <a:ext uri="{FF2B5EF4-FFF2-40B4-BE49-F238E27FC236}">
                <a16:creationId xmlns:a16="http://schemas.microsoft.com/office/drawing/2014/main" id="{E87F562F-C4F9-485B-BE6F-3A6A885B6594}"/>
              </a:ext>
            </a:extLst>
          </p:cNvPr>
          <p:cNvSpPr>
            <a:spLocks noGrp="1"/>
          </p:cNvSpPr>
          <p:nvPr>
            <p:ph idx="1"/>
          </p:nvPr>
        </p:nvSpPr>
        <p:spPr/>
        <p:txBody>
          <a:bodyPr/>
          <a:lstStyle/>
          <a:p>
            <a:r>
              <a:rPr lang="en-CA" dirty="0"/>
              <a:t>Around lectures 8 and 9 we’ll talk about how it’s different to design for people versus bots</a:t>
            </a:r>
            <a:br>
              <a:rPr lang="en-CA" dirty="0"/>
            </a:br>
            <a:endParaRPr lang="en-CA" dirty="0"/>
          </a:p>
          <a:p>
            <a:r>
              <a:rPr lang="en-CA" dirty="0"/>
              <a:t>That’s sort of a functional thing too.  When you ‘search’ the web really a bot is trying to find things relevant to your search terms</a:t>
            </a:r>
          </a:p>
          <a:p>
            <a:endParaRPr lang="en-CA" dirty="0"/>
          </a:p>
          <a:p>
            <a:r>
              <a:rPr lang="en-CA" dirty="0"/>
              <a:t>So that’s a computer trying to find and categorise data for you</a:t>
            </a:r>
          </a:p>
          <a:p>
            <a:endParaRPr lang="en-CA" dirty="0"/>
          </a:p>
        </p:txBody>
      </p:sp>
    </p:spTree>
    <p:extLst>
      <p:ext uri="{BB962C8B-B14F-4D97-AF65-F5344CB8AC3E}">
        <p14:creationId xmlns:p14="http://schemas.microsoft.com/office/powerpoint/2010/main" val="3881723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E05F-19AF-4032-AD24-7C9068F0EA4C}"/>
              </a:ext>
            </a:extLst>
          </p:cNvPr>
          <p:cNvSpPr>
            <a:spLocks noGrp="1"/>
          </p:cNvSpPr>
          <p:nvPr>
            <p:ph type="title"/>
          </p:nvPr>
        </p:nvSpPr>
        <p:spPr>
          <a:xfrm>
            <a:off x="0" y="5991225"/>
            <a:ext cx="10515600" cy="1325563"/>
          </a:xfrm>
        </p:spPr>
        <p:txBody>
          <a:bodyPr/>
          <a:lstStyle/>
          <a:p>
            <a:r>
              <a:rPr lang="en-CA" dirty="0"/>
              <a:t>Discoverability example (</a:t>
            </a:r>
            <a:r>
              <a:rPr lang="en-CA" dirty="0" err="1"/>
              <a:t>Filezilla</a:t>
            </a:r>
            <a:r>
              <a:rPr lang="en-CA" dirty="0"/>
              <a:t> – Loki)</a:t>
            </a:r>
          </a:p>
        </p:txBody>
      </p:sp>
      <p:pic>
        <p:nvPicPr>
          <p:cNvPr id="4" name="Content Placeholder 3">
            <a:extLst>
              <a:ext uri="{FF2B5EF4-FFF2-40B4-BE49-F238E27FC236}">
                <a16:creationId xmlns:a16="http://schemas.microsoft.com/office/drawing/2014/main" id="{D0442F07-326C-4F09-A638-E1C32B43EF24}"/>
              </a:ext>
            </a:extLst>
          </p:cNvPr>
          <p:cNvPicPr>
            <a:picLocks noGrp="1" noChangeAspect="1"/>
          </p:cNvPicPr>
          <p:nvPr>
            <p:ph idx="1"/>
          </p:nvPr>
        </p:nvPicPr>
        <p:blipFill>
          <a:blip r:embed="rId3"/>
          <a:stretch>
            <a:fillRect/>
          </a:stretch>
        </p:blipFill>
        <p:spPr>
          <a:xfrm>
            <a:off x="0" y="-1"/>
            <a:ext cx="10119188" cy="6345767"/>
          </a:xfrm>
          <a:prstGeom prst="rect">
            <a:avLst/>
          </a:prstGeom>
        </p:spPr>
      </p:pic>
    </p:spTree>
    <p:extLst>
      <p:ext uri="{BB962C8B-B14F-4D97-AF65-F5344CB8AC3E}">
        <p14:creationId xmlns:p14="http://schemas.microsoft.com/office/powerpoint/2010/main" val="210660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6C79-75F4-4692-96D7-99596F804756}"/>
              </a:ext>
            </a:extLst>
          </p:cNvPr>
          <p:cNvSpPr>
            <a:spLocks noGrp="1"/>
          </p:cNvSpPr>
          <p:nvPr>
            <p:ph type="title"/>
          </p:nvPr>
        </p:nvSpPr>
        <p:spPr/>
        <p:txBody>
          <a:bodyPr/>
          <a:lstStyle/>
          <a:p>
            <a:r>
              <a:rPr lang="en-CA" dirty="0"/>
              <a:t>Important factors</a:t>
            </a:r>
          </a:p>
        </p:txBody>
      </p:sp>
      <p:sp>
        <p:nvSpPr>
          <p:cNvPr id="3" name="Content Placeholder 2">
            <a:extLst>
              <a:ext uri="{FF2B5EF4-FFF2-40B4-BE49-F238E27FC236}">
                <a16:creationId xmlns:a16="http://schemas.microsoft.com/office/drawing/2014/main" id="{FDE647EC-1A37-470E-8D7C-F24F319C1DA3}"/>
              </a:ext>
            </a:extLst>
          </p:cNvPr>
          <p:cNvSpPr>
            <a:spLocks noGrp="1"/>
          </p:cNvSpPr>
          <p:nvPr>
            <p:ph idx="1"/>
          </p:nvPr>
        </p:nvSpPr>
        <p:spPr/>
        <p:txBody>
          <a:bodyPr/>
          <a:lstStyle/>
          <a:p>
            <a:r>
              <a:rPr lang="en-CA" dirty="0"/>
              <a:t>The left side is the file system on your computer.   Lots of people had trouble even finding where the files ended up on their own computer</a:t>
            </a:r>
          </a:p>
          <a:p>
            <a:r>
              <a:rPr lang="en-CA" dirty="0"/>
              <a:t>(Even worse was the students on lab computers)</a:t>
            </a:r>
          </a:p>
          <a:p>
            <a:endParaRPr lang="en-CA" dirty="0"/>
          </a:p>
          <a:p>
            <a:r>
              <a:rPr lang="en-CA" dirty="0"/>
              <a:t>You can’t really use any of these tools if you have no idea what the information it is showing you means</a:t>
            </a:r>
          </a:p>
          <a:p>
            <a:endParaRPr lang="en-CA" dirty="0"/>
          </a:p>
          <a:p>
            <a:endParaRPr lang="en-CA" dirty="0"/>
          </a:p>
        </p:txBody>
      </p:sp>
    </p:spTree>
    <p:extLst>
      <p:ext uri="{BB962C8B-B14F-4D97-AF65-F5344CB8AC3E}">
        <p14:creationId xmlns:p14="http://schemas.microsoft.com/office/powerpoint/2010/main" val="4281693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E418-EF5F-4598-8ABE-9821673E5394}"/>
              </a:ext>
            </a:extLst>
          </p:cNvPr>
          <p:cNvSpPr>
            <a:spLocks noGrp="1"/>
          </p:cNvSpPr>
          <p:nvPr>
            <p:ph type="title"/>
          </p:nvPr>
        </p:nvSpPr>
        <p:spPr/>
        <p:txBody>
          <a:bodyPr/>
          <a:lstStyle/>
          <a:p>
            <a:r>
              <a:rPr lang="en-CA" dirty="0"/>
              <a:t>File Systems</a:t>
            </a:r>
          </a:p>
        </p:txBody>
      </p:sp>
      <p:sp>
        <p:nvSpPr>
          <p:cNvPr id="3" name="Content Placeholder 2">
            <a:extLst>
              <a:ext uri="{FF2B5EF4-FFF2-40B4-BE49-F238E27FC236}">
                <a16:creationId xmlns:a16="http://schemas.microsoft.com/office/drawing/2014/main" id="{5E6DA1AF-B7A3-404A-8AD4-C895C5F5BFA2}"/>
              </a:ext>
            </a:extLst>
          </p:cNvPr>
          <p:cNvSpPr>
            <a:spLocks noGrp="1"/>
          </p:cNvSpPr>
          <p:nvPr>
            <p:ph idx="1"/>
          </p:nvPr>
        </p:nvSpPr>
        <p:spPr/>
        <p:txBody>
          <a:bodyPr/>
          <a:lstStyle/>
          <a:p>
            <a:r>
              <a:rPr lang="en-CA" dirty="0"/>
              <a:t>We sort of talked about this week 1.  Windows having grown up more directly tied to hardware used to be conceptually easier to understand, in the 1990’s you’d have a c:\downloads for example.  C is a physical drive.  Downloads is a directory (folder) that has your downloads.  Simple, maps to hardware.  If your C drive dies, you lost your downloads.  </a:t>
            </a:r>
          </a:p>
          <a:p>
            <a:endParaRPr lang="en-CA" dirty="0"/>
          </a:p>
          <a:p>
            <a:r>
              <a:rPr lang="en-CA" dirty="0"/>
              <a:t>Linux and Mac having come out of Unix systems were built around user accounts on mainframes.  They deliberately hide things and have more opaque file systems that work better on network environments.  </a:t>
            </a:r>
          </a:p>
        </p:txBody>
      </p:sp>
    </p:spTree>
    <p:extLst>
      <p:ext uri="{BB962C8B-B14F-4D97-AF65-F5344CB8AC3E}">
        <p14:creationId xmlns:p14="http://schemas.microsoft.com/office/powerpoint/2010/main" val="235203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EBEE-8E29-47E8-8022-85F94F0530DB}"/>
              </a:ext>
            </a:extLst>
          </p:cNvPr>
          <p:cNvSpPr>
            <a:spLocks noGrp="1"/>
          </p:cNvSpPr>
          <p:nvPr>
            <p:ph type="title"/>
          </p:nvPr>
        </p:nvSpPr>
        <p:spPr/>
        <p:txBody>
          <a:bodyPr/>
          <a:lstStyle/>
          <a:p>
            <a:r>
              <a:rPr lang="en-CA" dirty="0"/>
              <a:t>First, Talk Lab/Photoshop Stuff</a:t>
            </a:r>
          </a:p>
        </p:txBody>
      </p:sp>
      <p:sp>
        <p:nvSpPr>
          <p:cNvPr id="3" name="Content Placeholder 2">
            <a:extLst>
              <a:ext uri="{FF2B5EF4-FFF2-40B4-BE49-F238E27FC236}">
                <a16:creationId xmlns:a16="http://schemas.microsoft.com/office/drawing/2014/main" id="{19C5CBA8-E5E5-4B0E-A80C-1A436E988FE1}"/>
              </a:ext>
            </a:extLst>
          </p:cNvPr>
          <p:cNvSpPr>
            <a:spLocks noGrp="1"/>
          </p:cNvSpPr>
          <p:nvPr>
            <p:ph idx="1"/>
          </p:nvPr>
        </p:nvSpPr>
        <p:spPr/>
        <p:txBody>
          <a:bodyPr/>
          <a:lstStyle/>
          <a:p>
            <a:r>
              <a:rPr lang="en-CA" dirty="0"/>
              <a:t>A:  Lab 2 is too long, but as long as you’ve got some of it done you’re ready to go. </a:t>
            </a:r>
          </a:p>
        </p:txBody>
      </p:sp>
    </p:spTree>
    <p:extLst>
      <p:ext uri="{BB962C8B-B14F-4D97-AF65-F5344CB8AC3E}">
        <p14:creationId xmlns:p14="http://schemas.microsoft.com/office/powerpoint/2010/main" val="301067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1B92-178D-4D03-93A5-BB6720CBD405}"/>
              </a:ext>
            </a:extLst>
          </p:cNvPr>
          <p:cNvSpPr>
            <a:spLocks noGrp="1"/>
          </p:cNvSpPr>
          <p:nvPr>
            <p:ph type="title"/>
          </p:nvPr>
        </p:nvSpPr>
        <p:spPr/>
        <p:txBody>
          <a:bodyPr/>
          <a:lstStyle/>
          <a:p>
            <a:r>
              <a:rPr lang="en-CA" dirty="0"/>
              <a:t>Good/Bad</a:t>
            </a:r>
          </a:p>
        </p:txBody>
      </p:sp>
      <p:sp>
        <p:nvSpPr>
          <p:cNvPr id="3" name="Content Placeholder 2">
            <a:extLst>
              <a:ext uri="{FF2B5EF4-FFF2-40B4-BE49-F238E27FC236}">
                <a16:creationId xmlns:a16="http://schemas.microsoft.com/office/drawing/2014/main" id="{54D5FDD2-4170-4326-BC1D-C8E451DC196D}"/>
              </a:ext>
            </a:extLst>
          </p:cNvPr>
          <p:cNvSpPr>
            <a:spLocks noGrp="1"/>
          </p:cNvSpPr>
          <p:nvPr>
            <p:ph idx="1"/>
          </p:nvPr>
        </p:nvSpPr>
        <p:spPr/>
        <p:txBody>
          <a:bodyPr/>
          <a:lstStyle/>
          <a:p>
            <a:r>
              <a:rPr lang="en-CA" dirty="0"/>
              <a:t>The problem of course is that Windows needed user accounts.  </a:t>
            </a:r>
          </a:p>
          <a:p>
            <a:endParaRPr lang="en-CA" dirty="0"/>
          </a:p>
          <a:p>
            <a:r>
              <a:rPr lang="en-CA" dirty="0"/>
              <a:t>And in a network environment you can have a situation where you have </a:t>
            </a:r>
          </a:p>
          <a:p>
            <a:r>
              <a:rPr lang="en-CA" dirty="0"/>
              <a:t>C:\users\username\downloads </a:t>
            </a:r>
          </a:p>
          <a:p>
            <a:r>
              <a:rPr lang="en-CA" dirty="0"/>
              <a:t>AND  H:\username\downloads</a:t>
            </a:r>
          </a:p>
          <a:p>
            <a:r>
              <a:rPr lang="en-CA" dirty="0"/>
              <a:t>(or desktop or whatever) and good luck figuring out which one is the default for anything, because not everything will use the same default. </a:t>
            </a:r>
          </a:p>
          <a:p>
            <a:endParaRPr lang="en-CA" dirty="0"/>
          </a:p>
        </p:txBody>
      </p:sp>
    </p:spTree>
    <p:extLst>
      <p:ext uri="{BB962C8B-B14F-4D97-AF65-F5344CB8AC3E}">
        <p14:creationId xmlns:p14="http://schemas.microsoft.com/office/powerpoint/2010/main" val="320982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3EC5-EF77-41CD-AB58-3FA82BB768AB}"/>
              </a:ext>
            </a:extLst>
          </p:cNvPr>
          <p:cNvSpPr>
            <a:spLocks noGrp="1"/>
          </p:cNvSpPr>
          <p:nvPr>
            <p:ph type="title"/>
          </p:nvPr>
        </p:nvSpPr>
        <p:spPr/>
        <p:txBody>
          <a:bodyPr/>
          <a:lstStyle/>
          <a:p>
            <a:r>
              <a:rPr lang="en-CA" dirty="0"/>
              <a:t>Libraries</a:t>
            </a:r>
          </a:p>
        </p:txBody>
      </p:sp>
      <p:sp>
        <p:nvSpPr>
          <p:cNvPr id="3" name="Content Placeholder 2">
            <a:extLst>
              <a:ext uri="{FF2B5EF4-FFF2-40B4-BE49-F238E27FC236}">
                <a16:creationId xmlns:a16="http://schemas.microsoft.com/office/drawing/2014/main" id="{859AD39E-400A-454A-8BFD-D8D7EA01FB5F}"/>
              </a:ext>
            </a:extLst>
          </p:cNvPr>
          <p:cNvSpPr>
            <a:spLocks noGrp="1"/>
          </p:cNvSpPr>
          <p:nvPr>
            <p:ph idx="1"/>
          </p:nvPr>
        </p:nvSpPr>
        <p:spPr/>
        <p:txBody>
          <a:bodyPr/>
          <a:lstStyle/>
          <a:p>
            <a:r>
              <a:rPr lang="en-CA" dirty="0"/>
              <a:t>Microsoft had the idea of Libraries </a:t>
            </a:r>
          </a:p>
          <a:p>
            <a:r>
              <a:rPr lang="en-CA" dirty="0"/>
              <a:t>A library is a glorified collection of links to several directories</a:t>
            </a:r>
          </a:p>
          <a:p>
            <a:endParaRPr lang="en-CA" dirty="0"/>
          </a:p>
          <a:p>
            <a:r>
              <a:rPr lang="en-CA" dirty="0"/>
              <a:t>Not every piece of software (including </a:t>
            </a:r>
            <a:r>
              <a:rPr lang="en-CA" dirty="0" err="1"/>
              <a:t>Filezilla</a:t>
            </a:r>
            <a:r>
              <a:rPr lang="en-CA" dirty="0"/>
              <a:t> and WinSCP) can access or understand libraries</a:t>
            </a:r>
          </a:p>
          <a:p>
            <a:endParaRPr lang="en-CA" dirty="0"/>
          </a:p>
          <a:p>
            <a:r>
              <a:rPr lang="en-CA" dirty="0"/>
              <a:t>Libraries can’t be easily replicated</a:t>
            </a:r>
          </a:p>
          <a:p>
            <a:endParaRPr lang="en-CA" dirty="0"/>
          </a:p>
          <a:p>
            <a:endParaRPr lang="en-CA" dirty="0"/>
          </a:p>
        </p:txBody>
      </p:sp>
    </p:spTree>
    <p:extLst>
      <p:ext uri="{BB962C8B-B14F-4D97-AF65-F5344CB8AC3E}">
        <p14:creationId xmlns:p14="http://schemas.microsoft.com/office/powerpoint/2010/main" val="4081390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2BD77-101D-4451-BD66-A9F359477EDE}"/>
              </a:ext>
            </a:extLst>
          </p:cNvPr>
          <p:cNvSpPr>
            <a:spLocks noGrp="1"/>
          </p:cNvSpPr>
          <p:nvPr>
            <p:ph type="title"/>
          </p:nvPr>
        </p:nvSpPr>
        <p:spPr/>
        <p:txBody>
          <a:bodyPr/>
          <a:lstStyle/>
          <a:p>
            <a:r>
              <a:rPr lang="en-CA" dirty="0"/>
              <a:t>User Experience (UX)</a:t>
            </a:r>
          </a:p>
        </p:txBody>
      </p:sp>
      <p:sp>
        <p:nvSpPr>
          <p:cNvPr id="3" name="Content Placeholder 2">
            <a:extLst>
              <a:ext uri="{FF2B5EF4-FFF2-40B4-BE49-F238E27FC236}">
                <a16:creationId xmlns:a16="http://schemas.microsoft.com/office/drawing/2014/main" id="{759BB0D9-B4F0-41E3-BC86-CC0818B40DEB}"/>
              </a:ext>
            </a:extLst>
          </p:cNvPr>
          <p:cNvSpPr>
            <a:spLocks noGrp="1"/>
          </p:cNvSpPr>
          <p:nvPr>
            <p:ph idx="1"/>
          </p:nvPr>
        </p:nvSpPr>
        <p:spPr/>
        <p:txBody>
          <a:bodyPr/>
          <a:lstStyle/>
          <a:p>
            <a:r>
              <a:rPr lang="en-CA" dirty="0"/>
              <a:t>This course is only a gentle introduction to the concept of user experience, it falls broadly into that discipline</a:t>
            </a:r>
          </a:p>
          <a:p>
            <a:endParaRPr lang="en-CA" dirty="0"/>
          </a:p>
          <a:p>
            <a:endParaRPr lang="en-CA" dirty="0"/>
          </a:p>
          <a:p>
            <a:r>
              <a:rPr lang="en-CA" dirty="0"/>
              <a:t>User experience is not what can the product do (or how does it to it), rather, it’s what can a user do with the product, and did they enjoy it</a:t>
            </a:r>
          </a:p>
          <a:p>
            <a:endParaRPr lang="en-CA" dirty="0"/>
          </a:p>
          <a:p>
            <a:endParaRPr lang="en-CA" dirty="0"/>
          </a:p>
        </p:txBody>
      </p:sp>
    </p:spTree>
    <p:extLst>
      <p:ext uri="{BB962C8B-B14F-4D97-AF65-F5344CB8AC3E}">
        <p14:creationId xmlns:p14="http://schemas.microsoft.com/office/powerpoint/2010/main" val="305495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88E-183C-44E2-88DB-AF28E0A3779C}"/>
              </a:ext>
            </a:extLst>
          </p:cNvPr>
          <p:cNvSpPr>
            <a:spLocks noGrp="1"/>
          </p:cNvSpPr>
          <p:nvPr>
            <p:ph type="title"/>
          </p:nvPr>
        </p:nvSpPr>
        <p:spPr/>
        <p:txBody>
          <a:bodyPr/>
          <a:lstStyle/>
          <a:p>
            <a:r>
              <a:rPr lang="en-CA" dirty="0"/>
              <a:t>Apple The Off and On Kings of UX</a:t>
            </a:r>
          </a:p>
        </p:txBody>
      </p:sp>
      <p:sp>
        <p:nvSpPr>
          <p:cNvPr id="3" name="Content Placeholder 2">
            <a:extLst>
              <a:ext uri="{FF2B5EF4-FFF2-40B4-BE49-F238E27FC236}">
                <a16:creationId xmlns:a16="http://schemas.microsoft.com/office/drawing/2014/main" id="{88A11C3F-0F92-449F-85D6-190EE0B2FAE4}"/>
              </a:ext>
            </a:extLst>
          </p:cNvPr>
          <p:cNvSpPr>
            <a:spLocks noGrp="1"/>
          </p:cNvSpPr>
          <p:nvPr>
            <p:ph idx="1"/>
          </p:nvPr>
        </p:nvSpPr>
        <p:spPr>
          <a:xfrm>
            <a:off x="838200" y="1825625"/>
            <a:ext cx="10515600" cy="4351338"/>
          </a:xfrm>
        </p:spPr>
        <p:txBody>
          <a:bodyPr/>
          <a:lstStyle/>
          <a:p>
            <a:r>
              <a:rPr lang="en-CA" dirty="0"/>
              <a:t>In the late 1990’s every computer was beige, white or black</a:t>
            </a:r>
          </a:p>
          <a:p>
            <a:endParaRPr lang="en-CA" dirty="0"/>
          </a:p>
          <a:p>
            <a:r>
              <a:rPr lang="en-CA" dirty="0"/>
              <a:t>Then came the </a:t>
            </a:r>
            <a:r>
              <a:rPr lang="en-CA" dirty="0" err="1"/>
              <a:t>imac</a:t>
            </a:r>
            <a:r>
              <a:rPr lang="en-CA" dirty="0"/>
              <a:t> g3</a:t>
            </a:r>
          </a:p>
          <a:p>
            <a:endParaRPr lang="en-CA" dirty="0"/>
          </a:p>
          <a:p>
            <a:endParaRPr lang="en-CA" dirty="0"/>
          </a:p>
          <a:p>
            <a:r>
              <a:rPr lang="en-CA" dirty="0"/>
              <a:t>Which came in colours!  (It was, this weird running joke that you’d spent $5K on a computer but you couldn’t get it in whatever colour you wanted). </a:t>
            </a:r>
          </a:p>
          <a:p>
            <a:r>
              <a:rPr lang="en-CA" dirty="0"/>
              <a:t>This was basically how Jobs returned to Apple after they fired him</a:t>
            </a:r>
          </a:p>
          <a:p>
            <a:endParaRPr lang="en-CA" dirty="0"/>
          </a:p>
          <a:p>
            <a:endParaRPr lang="en-CA" dirty="0"/>
          </a:p>
          <a:p>
            <a:endParaRPr lang="en-CA" dirty="0"/>
          </a:p>
          <a:p>
            <a:endParaRPr lang="en-CA" dirty="0"/>
          </a:p>
        </p:txBody>
      </p:sp>
      <p:pic>
        <p:nvPicPr>
          <p:cNvPr id="1026" name="Picture 2" descr="IMac Bondi Blue.jpg">
            <a:extLst>
              <a:ext uri="{FF2B5EF4-FFF2-40B4-BE49-F238E27FC236}">
                <a16:creationId xmlns:a16="http://schemas.microsoft.com/office/drawing/2014/main" id="{2CA0D9AA-90DE-497A-A063-E33B5AAEB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073" y="2271423"/>
            <a:ext cx="1541393" cy="169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76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4C9-2F91-43C3-A790-8B657809DCD8}"/>
              </a:ext>
            </a:extLst>
          </p:cNvPr>
          <p:cNvSpPr>
            <a:spLocks noGrp="1"/>
          </p:cNvSpPr>
          <p:nvPr>
            <p:ph type="title"/>
          </p:nvPr>
        </p:nvSpPr>
        <p:spPr/>
        <p:txBody>
          <a:bodyPr/>
          <a:lstStyle/>
          <a:p>
            <a:r>
              <a:rPr lang="en-CA" dirty="0"/>
              <a:t>Elegant (expensive) simplicity</a:t>
            </a:r>
          </a:p>
        </p:txBody>
      </p:sp>
      <p:sp>
        <p:nvSpPr>
          <p:cNvPr id="3" name="Content Placeholder 2">
            <a:extLst>
              <a:ext uri="{FF2B5EF4-FFF2-40B4-BE49-F238E27FC236}">
                <a16:creationId xmlns:a16="http://schemas.microsoft.com/office/drawing/2014/main" id="{FAD86D7F-08EA-48DF-883C-CB6E4CC1C197}"/>
              </a:ext>
            </a:extLst>
          </p:cNvPr>
          <p:cNvSpPr>
            <a:spLocks noGrp="1"/>
          </p:cNvSpPr>
          <p:nvPr>
            <p:ph idx="1"/>
          </p:nvPr>
        </p:nvSpPr>
        <p:spPr/>
        <p:txBody>
          <a:bodyPr>
            <a:normAutofit lnSpcReduction="10000"/>
          </a:bodyPr>
          <a:lstStyle/>
          <a:p>
            <a:r>
              <a:rPr lang="en-CA" dirty="0"/>
              <a:t>There are lots of things wrong with elegant simplicity.  The G3 supported USB, which was good, but more or less did away with all previous port types, as well at the 3.5 inch floppy</a:t>
            </a:r>
          </a:p>
          <a:p>
            <a:r>
              <a:rPr lang="en-CA" dirty="0"/>
              <a:t>That drove up costs for anyone who had old peripherals that worked, they needed new ones</a:t>
            </a:r>
          </a:p>
          <a:p>
            <a:endParaRPr lang="en-CA" dirty="0"/>
          </a:p>
          <a:p>
            <a:r>
              <a:rPr lang="en-CA" dirty="0"/>
              <a:t>Same with software on a 3.5 inch drive</a:t>
            </a:r>
          </a:p>
          <a:p>
            <a:endParaRPr lang="en-CA" dirty="0"/>
          </a:p>
          <a:p>
            <a:r>
              <a:rPr lang="en-CA" dirty="0"/>
              <a:t>Backwards compatibility is a difficult, expensive problem to solve (and net week we’ll talk security which makes it even worse)</a:t>
            </a:r>
          </a:p>
        </p:txBody>
      </p:sp>
    </p:spTree>
    <p:extLst>
      <p:ext uri="{BB962C8B-B14F-4D97-AF65-F5344CB8AC3E}">
        <p14:creationId xmlns:p14="http://schemas.microsoft.com/office/powerpoint/2010/main" val="110359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C4F1-7080-4D14-8117-C7119D2661E9}"/>
              </a:ext>
            </a:extLst>
          </p:cNvPr>
          <p:cNvSpPr>
            <a:spLocks noGrp="1"/>
          </p:cNvSpPr>
          <p:nvPr>
            <p:ph type="title"/>
          </p:nvPr>
        </p:nvSpPr>
        <p:spPr/>
        <p:txBody>
          <a:bodyPr/>
          <a:lstStyle/>
          <a:p>
            <a:r>
              <a:rPr lang="en-CA" dirty="0"/>
              <a:t>Conceptual Change</a:t>
            </a:r>
          </a:p>
        </p:txBody>
      </p:sp>
      <p:sp>
        <p:nvSpPr>
          <p:cNvPr id="3" name="Content Placeholder 2">
            <a:extLst>
              <a:ext uri="{FF2B5EF4-FFF2-40B4-BE49-F238E27FC236}">
                <a16:creationId xmlns:a16="http://schemas.microsoft.com/office/drawing/2014/main" id="{BC4E854E-E15B-4E31-A8FA-C15C3C5BC797}"/>
              </a:ext>
            </a:extLst>
          </p:cNvPr>
          <p:cNvSpPr>
            <a:spLocks noGrp="1"/>
          </p:cNvSpPr>
          <p:nvPr>
            <p:ph idx="1"/>
          </p:nvPr>
        </p:nvSpPr>
        <p:spPr/>
        <p:txBody>
          <a:bodyPr/>
          <a:lstStyle/>
          <a:p>
            <a:r>
              <a:rPr lang="en-CA" dirty="0"/>
              <a:t>Sometimes what the market needs is a change in perception, and again, Apple were the most dramatic tech example recently:</a:t>
            </a:r>
          </a:p>
          <a:p>
            <a:r>
              <a:rPr lang="en-CA" dirty="0"/>
              <a:t>Prior to the iPhone a smart phone was a phone that could do computing.  After the iPhone a smartphone was a computer that could make phone calls </a:t>
            </a:r>
          </a:p>
          <a:p>
            <a:endParaRPr lang="en-CA" dirty="0"/>
          </a:p>
        </p:txBody>
      </p:sp>
      <p:pic>
        <p:nvPicPr>
          <p:cNvPr id="2050" name="Picture 2" descr="BlackBerry 8820, BlackBerry Bold 9900 and BlackBerry Classic.jpg">
            <a:extLst>
              <a:ext uri="{FF2B5EF4-FFF2-40B4-BE49-F238E27FC236}">
                <a16:creationId xmlns:a16="http://schemas.microsoft.com/office/drawing/2014/main" id="{7C7E8CA9-3267-4DC4-B71A-272A328BC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959" y="4079598"/>
            <a:ext cx="3704535" cy="2778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hone 1st Gen.svg">
            <a:extLst>
              <a:ext uri="{FF2B5EF4-FFF2-40B4-BE49-F238E27FC236}">
                <a16:creationId xmlns:a16="http://schemas.microsoft.com/office/drawing/2014/main" id="{45D54948-2A53-4C2B-BC77-519F68269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932" y="4052473"/>
            <a:ext cx="1454661" cy="277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C603-67DC-4DC5-B426-77E87C2E6D82}"/>
              </a:ext>
            </a:extLst>
          </p:cNvPr>
          <p:cNvSpPr>
            <a:spLocks noGrp="1"/>
          </p:cNvSpPr>
          <p:nvPr>
            <p:ph type="title"/>
          </p:nvPr>
        </p:nvSpPr>
        <p:spPr/>
        <p:txBody>
          <a:bodyPr/>
          <a:lstStyle/>
          <a:p>
            <a:r>
              <a:rPr lang="en-CA" dirty="0"/>
              <a:t>Smart Phone revolution</a:t>
            </a:r>
          </a:p>
        </p:txBody>
      </p:sp>
      <p:sp>
        <p:nvSpPr>
          <p:cNvPr id="3" name="Content Placeholder 2">
            <a:extLst>
              <a:ext uri="{FF2B5EF4-FFF2-40B4-BE49-F238E27FC236}">
                <a16:creationId xmlns:a16="http://schemas.microsoft.com/office/drawing/2014/main" id="{8CF716E3-B3BD-4788-B5AA-45DE7A09A073}"/>
              </a:ext>
            </a:extLst>
          </p:cNvPr>
          <p:cNvSpPr>
            <a:spLocks noGrp="1"/>
          </p:cNvSpPr>
          <p:nvPr>
            <p:ph idx="1"/>
          </p:nvPr>
        </p:nvSpPr>
        <p:spPr/>
        <p:txBody>
          <a:bodyPr>
            <a:normAutofit lnSpcReduction="10000"/>
          </a:bodyPr>
          <a:lstStyle/>
          <a:p>
            <a:r>
              <a:rPr lang="en-CA" dirty="0"/>
              <a:t>Smartphones have largely displaced laptops </a:t>
            </a:r>
          </a:p>
          <a:p>
            <a:endParaRPr lang="en-CA" dirty="0"/>
          </a:p>
          <a:p>
            <a:r>
              <a:rPr lang="en-CA" dirty="0"/>
              <a:t>We’re not far off from your smartphone doing most computing for you, and you can plug into a monitor and keyboard for serious work (Microsoft has tech for this already called continuum but no one bought windows phones).  </a:t>
            </a:r>
          </a:p>
          <a:p>
            <a:endParaRPr lang="en-CA" dirty="0"/>
          </a:p>
          <a:p>
            <a:r>
              <a:rPr lang="en-CA" dirty="0"/>
              <a:t>Conceivably with the ‘cloud’ smartphones could become basically just a dumb identification device that streams all of your content to and from web services.  </a:t>
            </a:r>
          </a:p>
        </p:txBody>
      </p:sp>
    </p:spTree>
    <p:extLst>
      <p:ext uri="{BB962C8B-B14F-4D97-AF65-F5344CB8AC3E}">
        <p14:creationId xmlns:p14="http://schemas.microsoft.com/office/powerpoint/2010/main" val="311220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5BBB0D-50B7-45A7-9CAD-0CBFAEBC426E}"/>
              </a:ext>
            </a:extLst>
          </p:cNvPr>
          <p:cNvSpPr>
            <a:spLocks noGrp="1"/>
          </p:cNvSpPr>
          <p:nvPr>
            <p:ph type="title"/>
          </p:nvPr>
        </p:nvSpPr>
        <p:spPr/>
        <p:txBody>
          <a:bodyPr/>
          <a:lstStyle/>
          <a:p>
            <a:endParaRPr lang="en-CA"/>
          </a:p>
        </p:txBody>
      </p:sp>
      <p:sp>
        <p:nvSpPr>
          <p:cNvPr id="6" name="Content Placeholder 5">
            <a:extLst>
              <a:ext uri="{FF2B5EF4-FFF2-40B4-BE49-F238E27FC236}">
                <a16:creationId xmlns:a16="http://schemas.microsoft.com/office/drawing/2014/main" id="{D8A67E2C-5920-486E-9C80-F717FAD71F21}"/>
              </a:ext>
            </a:extLst>
          </p:cNvPr>
          <p:cNvSpPr>
            <a:spLocks noGrp="1"/>
          </p:cNvSpPr>
          <p:nvPr>
            <p:ph sz="half" idx="1"/>
          </p:nvPr>
        </p:nvSpPr>
        <p:spPr/>
        <p:txBody>
          <a:bodyPr/>
          <a:lstStyle/>
          <a:p>
            <a:r>
              <a:rPr lang="en-CA" dirty="0"/>
              <a:t>I’m not quite sure where this fits</a:t>
            </a:r>
          </a:p>
          <a:p>
            <a:endParaRPr lang="en-CA" dirty="0"/>
          </a:p>
          <a:p>
            <a:r>
              <a:rPr lang="en-CA" dirty="0"/>
              <a:t>But it’s worth mentioning that for many people the only Internet access they have is with a smartphone</a:t>
            </a:r>
          </a:p>
          <a:p>
            <a:endParaRPr lang="en-CA" dirty="0"/>
          </a:p>
          <a:p>
            <a:endParaRPr lang="en-CA" dirty="0"/>
          </a:p>
        </p:txBody>
      </p:sp>
      <p:sp>
        <p:nvSpPr>
          <p:cNvPr id="7" name="Content Placeholder 6">
            <a:extLst>
              <a:ext uri="{FF2B5EF4-FFF2-40B4-BE49-F238E27FC236}">
                <a16:creationId xmlns:a16="http://schemas.microsoft.com/office/drawing/2014/main" id="{1F142D0E-FB91-4B39-B6D0-04971237EAF1}"/>
              </a:ext>
            </a:extLst>
          </p:cNvPr>
          <p:cNvSpPr>
            <a:spLocks noGrp="1"/>
          </p:cNvSpPr>
          <p:nvPr>
            <p:ph sz="half" idx="2"/>
          </p:nvPr>
        </p:nvSpPr>
        <p:spPr/>
        <p:txBody>
          <a:bodyPr/>
          <a:lstStyle/>
          <a:p>
            <a:endParaRPr lang="en-CA"/>
          </a:p>
        </p:txBody>
      </p:sp>
      <p:pic>
        <p:nvPicPr>
          <p:cNvPr id="4" name="Picture 3">
            <a:extLst>
              <a:ext uri="{FF2B5EF4-FFF2-40B4-BE49-F238E27FC236}">
                <a16:creationId xmlns:a16="http://schemas.microsoft.com/office/drawing/2014/main" id="{5D0DF138-A782-46F1-BBD9-FAB1DAA21499}"/>
              </a:ext>
            </a:extLst>
          </p:cNvPr>
          <p:cNvPicPr>
            <a:picLocks noChangeAspect="1"/>
          </p:cNvPicPr>
          <p:nvPr/>
        </p:nvPicPr>
        <p:blipFill>
          <a:blip r:embed="rId3"/>
          <a:stretch>
            <a:fillRect/>
          </a:stretch>
        </p:blipFill>
        <p:spPr>
          <a:xfrm>
            <a:off x="6163820" y="0"/>
            <a:ext cx="5499847" cy="6858000"/>
          </a:xfrm>
          <a:prstGeom prst="rect">
            <a:avLst/>
          </a:prstGeom>
        </p:spPr>
      </p:pic>
    </p:spTree>
    <p:extLst>
      <p:ext uri="{BB962C8B-B14F-4D97-AF65-F5344CB8AC3E}">
        <p14:creationId xmlns:p14="http://schemas.microsoft.com/office/powerpoint/2010/main" val="2018291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3887-5365-4B2E-81A2-AEC30B7A160C}"/>
              </a:ext>
            </a:extLst>
          </p:cNvPr>
          <p:cNvSpPr>
            <a:spLocks noGrp="1"/>
          </p:cNvSpPr>
          <p:nvPr>
            <p:ph type="title"/>
          </p:nvPr>
        </p:nvSpPr>
        <p:spPr/>
        <p:txBody>
          <a:bodyPr/>
          <a:lstStyle/>
          <a:p>
            <a:r>
              <a:rPr lang="en-CA" dirty="0"/>
              <a:t>Functionality Back to Your A1/Lab1</a:t>
            </a:r>
          </a:p>
        </p:txBody>
      </p:sp>
      <p:sp>
        <p:nvSpPr>
          <p:cNvPr id="3" name="Content Placeholder 2">
            <a:extLst>
              <a:ext uri="{FF2B5EF4-FFF2-40B4-BE49-F238E27FC236}">
                <a16:creationId xmlns:a16="http://schemas.microsoft.com/office/drawing/2014/main" id="{26887A69-4B21-4CE3-8333-C5D4BC83AEAA}"/>
              </a:ext>
            </a:extLst>
          </p:cNvPr>
          <p:cNvSpPr>
            <a:spLocks noGrp="1"/>
          </p:cNvSpPr>
          <p:nvPr>
            <p:ph idx="1"/>
          </p:nvPr>
        </p:nvSpPr>
        <p:spPr/>
        <p:txBody>
          <a:bodyPr/>
          <a:lstStyle/>
          <a:p>
            <a:r>
              <a:rPr lang="en-CA" dirty="0"/>
              <a:t>What if we maintained the functionality</a:t>
            </a:r>
          </a:p>
          <a:p>
            <a:endParaRPr lang="en-CA" dirty="0"/>
          </a:p>
          <a:p>
            <a:r>
              <a:rPr lang="en-CA" dirty="0"/>
              <a:t>But did it even more badly</a:t>
            </a:r>
          </a:p>
          <a:p>
            <a:endParaRPr lang="en-CA" dirty="0"/>
          </a:p>
          <a:p>
            <a:pPr marL="0" indent="0">
              <a:buNone/>
            </a:pPr>
            <a:endParaRPr lang="en-CA" dirty="0"/>
          </a:p>
          <a:p>
            <a:endParaRPr lang="en-CA" dirty="0"/>
          </a:p>
        </p:txBody>
      </p:sp>
    </p:spTree>
    <p:extLst>
      <p:ext uri="{BB962C8B-B14F-4D97-AF65-F5344CB8AC3E}">
        <p14:creationId xmlns:p14="http://schemas.microsoft.com/office/powerpoint/2010/main" val="2860447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BAD7-52CA-49CA-BF78-3F2365AED25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0E97AB0-BBD8-4B55-B649-755CA70E2A3C}"/>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D3D42301-59B5-4CCA-8F87-DA00F21E3ECF}"/>
              </a:ext>
            </a:extLst>
          </p:cNvPr>
          <p:cNvPicPr>
            <a:picLocks noChangeAspect="1"/>
          </p:cNvPicPr>
          <p:nvPr/>
        </p:nvPicPr>
        <p:blipFill>
          <a:blip r:embed="rId3"/>
          <a:stretch>
            <a:fillRect/>
          </a:stretch>
        </p:blipFill>
        <p:spPr>
          <a:xfrm>
            <a:off x="0" y="-44899"/>
            <a:ext cx="6790655" cy="3741047"/>
          </a:xfrm>
          <a:prstGeom prst="rect">
            <a:avLst/>
          </a:prstGeom>
        </p:spPr>
      </p:pic>
      <p:pic>
        <p:nvPicPr>
          <p:cNvPr id="5" name="Picture 4">
            <a:extLst>
              <a:ext uri="{FF2B5EF4-FFF2-40B4-BE49-F238E27FC236}">
                <a16:creationId xmlns:a16="http://schemas.microsoft.com/office/drawing/2014/main" id="{F77791BA-DA65-4D63-81FF-3DBFEA78ABDD}"/>
              </a:ext>
            </a:extLst>
          </p:cNvPr>
          <p:cNvPicPr>
            <a:picLocks noChangeAspect="1"/>
          </p:cNvPicPr>
          <p:nvPr/>
        </p:nvPicPr>
        <p:blipFill>
          <a:blip r:embed="rId4"/>
          <a:stretch>
            <a:fillRect/>
          </a:stretch>
        </p:blipFill>
        <p:spPr>
          <a:xfrm>
            <a:off x="6790655" y="10370"/>
            <a:ext cx="6529093" cy="3685778"/>
          </a:xfrm>
          <a:prstGeom prst="rect">
            <a:avLst/>
          </a:prstGeom>
        </p:spPr>
      </p:pic>
      <p:pic>
        <p:nvPicPr>
          <p:cNvPr id="6" name="Picture 5">
            <a:extLst>
              <a:ext uri="{FF2B5EF4-FFF2-40B4-BE49-F238E27FC236}">
                <a16:creationId xmlns:a16="http://schemas.microsoft.com/office/drawing/2014/main" id="{413B2C43-ADE8-4CEB-B65B-35BC7CAC0A91}"/>
              </a:ext>
            </a:extLst>
          </p:cNvPr>
          <p:cNvPicPr>
            <a:picLocks noChangeAspect="1"/>
          </p:cNvPicPr>
          <p:nvPr/>
        </p:nvPicPr>
        <p:blipFill>
          <a:blip r:embed="rId5"/>
          <a:stretch>
            <a:fillRect/>
          </a:stretch>
        </p:blipFill>
        <p:spPr>
          <a:xfrm>
            <a:off x="0" y="3315108"/>
            <a:ext cx="6818868" cy="3632344"/>
          </a:xfrm>
          <a:prstGeom prst="rect">
            <a:avLst/>
          </a:prstGeom>
        </p:spPr>
      </p:pic>
      <p:pic>
        <p:nvPicPr>
          <p:cNvPr id="7" name="Picture 6">
            <a:extLst>
              <a:ext uri="{FF2B5EF4-FFF2-40B4-BE49-F238E27FC236}">
                <a16:creationId xmlns:a16="http://schemas.microsoft.com/office/drawing/2014/main" id="{ECA93980-14A2-487E-B960-2C3F38BAAC8B}"/>
              </a:ext>
            </a:extLst>
          </p:cNvPr>
          <p:cNvPicPr>
            <a:picLocks noChangeAspect="1"/>
          </p:cNvPicPr>
          <p:nvPr/>
        </p:nvPicPr>
        <p:blipFill>
          <a:blip r:embed="rId6"/>
          <a:stretch>
            <a:fillRect/>
          </a:stretch>
        </p:blipFill>
        <p:spPr>
          <a:xfrm>
            <a:off x="6818868" y="3315107"/>
            <a:ext cx="6713672" cy="3632343"/>
          </a:xfrm>
          <a:prstGeom prst="rect">
            <a:avLst/>
          </a:prstGeom>
        </p:spPr>
      </p:pic>
    </p:spTree>
    <p:extLst>
      <p:ext uri="{BB962C8B-B14F-4D97-AF65-F5344CB8AC3E}">
        <p14:creationId xmlns:p14="http://schemas.microsoft.com/office/powerpoint/2010/main" val="429105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AD38-967E-40BA-9178-681E1FD2A9C0}"/>
              </a:ext>
            </a:extLst>
          </p:cNvPr>
          <p:cNvSpPr>
            <a:spLocks noGrp="1"/>
          </p:cNvSpPr>
          <p:nvPr>
            <p:ph type="ctrTitle"/>
          </p:nvPr>
        </p:nvSpPr>
        <p:spPr/>
        <p:txBody>
          <a:bodyPr/>
          <a:lstStyle/>
          <a:p>
            <a:r>
              <a:rPr lang="en-CA"/>
              <a:t>Functionality And UX</a:t>
            </a:r>
            <a:endParaRPr lang="en-CA" dirty="0"/>
          </a:p>
        </p:txBody>
      </p:sp>
      <p:sp>
        <p:nvSpPr>
          <p:cNvPr id="5" name="Subtitle 4">
            <a:extLst>
              <a:ext uri="{FF2B5EF4-FFF2-40B4-BE49-F238E27FC236}">
                <a16:creationId xmlns:a16="http://schemas.microsoft.com/office/drawing/2014/main" id="{F7C391F9-A480-4767-8361-5EBD2E9FD02E}"/>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85920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48C5-4658-46A3-BD1D-45829E6863AD}"/>
              </a:ext>
            </a:extLst>
          </p:cNvPr>
          <p:cNvSpPr>
            <a:spLocks noGrp="1"/>
          </p:cNvSpPr>
          <p:nvPr>
            <p:ph type="title"/>
          </p:nvPr>
        </p:nvSpPr>
        <p:spPr/>
        <p:txBody>
          <a:bodyPr/>
          <a:lstStyle/>
          <a:p>
            <a:r>
              <a:rPr lang="en-CA" dirty="0"/>
              <a:t>Background-Colour</a:t>
            </a:r>
          </a:p>
        </p:txBody>
      </p:sp>
      <p:sp>
        <p:nvSpPr>
          <p:cNvPr id="3" name="Content Placeholder 2">
            <a:extLst>
              <a:ext uri="{FF2B5EF4-FFF2-40B4-BE49-F238E27FC236}">
                <a16:creationId xmlns:a16="http://schemas.microsoft.com/office/drawing/2014/main" id="{5D57409E-9BF1-4A2B-8F7A-79591A299A4B}"/>
              </a:ext>
            </a:extLst>
          </p:cNvPr>
          <p:cNvSpPr>
            <a:spLocks noGrp="1"/>
          </p:cNvSpPr>
          <p:nvPr>
            <p:ph idx="1"/>
          </p:nvPr>
        </p:nvSpPr>
        <p:spPr/>
        <p:txBody>
          <a:bodyPr/>
          <a:lstStyle/>
          <a:p>
            <a:r>
              <a:rPr lang="en-CA" dirty="0"/>
              <a:t>The only change between those 4 pages is one line (line 6 of the index I gave you in Lab 1)</a:t>
            </a:r>
          </a:p>
          <a:p>
            <a:r>
              <a:rPr lang="en-CA" dirty="0"/>
              <a:t>&lt;body style= </a:t>
            </a:r>
            <a:r>
              <a:rPr lang="en-CA" b="1" dirty="0"/>
              <a:t>"</a:t>
            </a:r>
            <a:r>
              <a:rPr lang="en-CA" b="1" dirty="0" err="1"/>
              <a:t>background-color:white</a:t>
            </a:r>
            <a:r>
              <a:rPr lang="en-CA" b="1" dirty="0"/>
              <a:t>"</a:t>
            </a:r>
            <a:r>
              <a:rPr lang="en-CA" dirty="0"/>
              <a:t>&gt;  (yellow, blue, black, white)</a:t>
            </a:r>
          </a:p>
          <a:p>
            <a:endParaRPr lang="en-CA" dirty="0"/>
          </a:p>
          <a:p>
            <a:r>
              <a:rPr lang="en-CA" dirty="0"/>
              <a:t>Which of the 4 is the least terrible? </a:t>
            </a:r>
            <a:br>
              <a:rPr lang="en-CA" dirty="0"/>
            </a:br>
            <a:endParaRPr lang="en-CA" dirty="0"/>
          </a:p>
          <a:p>
            <a:endParaRPr lang="en-CA" dirty="0"/>
          </a:p>
        </p:txBody>
      </p:sp>
    </p:spTree>
    <p:extLst>
      <p:ext uri="{BB962C8B-B14F-4D97-AF65-F5344CB8AC3E}">
        <p14:creationId xmlns:p14="http://schemas.microsoft.com/office/powerpoint/2010/main" val="4117380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352DE9-0D2D-49C7-81BB-41D16E64980B}"/>
              </a:ext>
            </a:extLst>
          </p:cNvPr>
          <p:cNvSpPr>
            <a:spLocks noGrp="1"/>
          </p:cNvSpPr>
          <p:nvPr>
            <p:ph type="title"/>
          </p:nvPr>
        </p:nvSpPr>
        <p:spPr/>
        <p:txBody>
          <a:bodyPr/>
          <a:lstStyle/>
          <a:p>
            <a:r>
              <a:rPr lang="en-CA" dirty="0"/>
              <a:t>Link Style</a:t>
            </a:r>
          </a:p>
        </p:txBody>
      </p:sp>
      <p:sp>
        <p:nvSpPr>
          <p:cNvPr id="6" name="Content Placeholder 5">
            <a:extLst>
              <a:ext uri="{FF2B5EF4-FFF2-40B4-BE49-F238E27FC236}">
                <a16:creationId xmlns:a16="http://schemas.microsoft.com/office/drawing/2014/main" id="{2420A298-A2C0-4350-A622-80AAE651EDF6}"/>
              </a:ext>
            </a:extLst>
          </p:cNvPr>
          <p:cNvSpPr>
            <a:spLocks noGrp="1"/>
          </p:cNvSpPr>
          <p:nvPr>
            <p:ph sz="half" idx="1"/>
          </p:nvPr>
        </p:nvSpPr>
        <p:spPr/>
        <p:txBody>
          <a:bodyPr/>
          <a:lstStyle/>
          <a:p>
            <a:r>
              <a:rPr lang="en-CA" dirty="0"/>
              <a:t>What’s wrong with </a:t>
            </a:r>
            <a:r>
              <a:rPr lang="en-CA" dirty="0">
                <a:sym typeface="Wingdings" panose="05000000000000000000" pitchFamily="2" charset="2"/>
              </a:rPr>
              <a:t> </a:t>
            </a:r>
          </a:p>
          <a:p>
            <a:endParaRPr lang="en-CA" dirty="0">
              <a:sym typeface="Wingdings" panose="05000000000000000000" pitchFamily="2" charset="2"/>
            </a:endParaRPr>
          </a:p>
          <a:p>
            <a:r>
              <a:rPr lang="en-CA" dirty="0">
                <a:sym typeface="Wingdings" panose="05000000000000000000" pitchFamily="2" charset="2"/>
              </a:rPr>
              <a:t>Yes those are all valid links (well a screenshot of valid links)</a:t>
            </a:r>
          </a:p>
          <a:p>
            <a:endParaRPr lang="en-CA" dirty="0">
              <a:sym typeface="Wingdings" panose="05000000000000000000" pitchFamily="2" charset="2"/>
            </a:endParaRPr>
          </a:p>
          <a:p>
            <a:endParaRPr lang="en-CA" dirty="0">
              <a:sym typeface="Wingdings" panose="05000000000000000000" pitchFamily="2" charset="2"/>
            </a:endParaRPr>
          </a:p>
        </p:txBody>
      </p:sp>
      <p:pic>
        <p:nvPicPr>
          <p:cNvPr id="8" name="Content Placeholder 7">
            <a:extLst>
              <a:ext uri="{FF2B5EF4-FFF2-40B4-BE49-F238E27FC236}">
                <a16:creationId xmlns:a16="http://schemas.microsoft.com/office/drawing/2014/main" id="{C480965A-E307-4DB4-85D8-FDCE7D0E517D}"/>
              </a:ext>
            </a:extLst>
          </p:cNvPr>
          <p:cNvPicPr>
            <a:picLocks noGrp="1" noChangeAspect="1"/>
          </p:cNvPicPr>
          <p:nvPr>
            <p:ph sz="half" idx="2"/>
          </p:nvPr>
        </p:nvPicPr>
        <p:blipFill>
          <a:blip r:embed="rId2"/>
          <a:stretch>
            <a:fillRect/>
          </a:stretch>
        </p:blipFill>
        <p:spPr>
          <a:xfrm>
            <a:off x="6172202" y="1774721"/>
            <a:ext cx="5971570" cy="3577501"/>
          </a:xfrm>
          <a:prstGeom prst="rect">
            <a:avLst/>
          </a:prstGeom>
        </p:spPr>
      </p:pic>
    </p:spTree>
    <p:extLst>
      <p:ext uri="{BB962C8B-B14F-4D97-AF65-F5344CB8AC3E}">
        <p14:creationId xmlns:p14="http://schemas.microsoft.com/office/powerpoint/2010/main" val="251879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92BE-7AE6-4CED-B41A-C0C25D4D1818}"/>
              </a:ext>
            </a:extLst>
          </p:cNvPr>
          <p:cNvSpPr>
            <a:spLocks noGrp="1"/>
          </p:cNvSpPr>
          <p:nvPr>
            <p:ph type="title"/>
          </p:nvPr>
        </p:nvSpPr>
        <p:spPr/>
        <p:txBody>
          <a:bodyPr/>
          <a:lstStyle/>
          <a:p>
            <a:r>
              <a:rPr lang="en-CA" dirty="0"/>
              <a:t>Naming Style</a:t>
            </a:r>
          </a:p>
        </p:txBody>
      </p:sp>
      <p:sp>
        <p:nvSpPr>
          <p:cNvPr id="3" name="Content Placeholder 2">
            <a:extLst>
              <a:ext uri="{FF2B5EF4-FFF2-40B4-BE49-F238E27FC236}">
                <a16:creationId xmlns:a16="http://schemas.microsoft.com/office/drawing/2014/main" id="{C45BF852-2C86-4A00-A51B-885CB9C35414}"/>
              </a:ext>
            </a:extLst>
          </p:cNvPr>
          <p:cNvSpPr>
            <a:spLocks noGrp="1"/>
          </p:cNvSpPr>
          <p:nvPr>
            <p:ph sz="half" idx="1"/>
          </p:nvPr>
        </p:nvSpPr>
        <p:spPr/>
        <p:txBody>
          <a:bodyPr/>
          <a:lstStyle/>
          <a:p>
            <a:r>
              <a:rPr lang="en-CA" dirty="0"/>
              <a:t>Obviously on a list of 4 elements it’s not exceptionally difficult to pick the 3</a:t>
            </a:r>
            <a:r>
              <a:rPr lang="en-CA" baseline="30000" dirty="0"/>
              <a:t>rd</a:t>
            </a:r>
            <a:r>
              <a:rPr lang="en-CA" dirty="0"/>
              <a:t> one</a:t>
            </a:r>
          </a:p>
          <a:p>
            <a:endParaRPr lang="en-CA" dirty="0"/>
          </a:p>
          <a:p>
            <a:r>
              <a:rPr lang="en-CA" dirty="0"/>
              <a:t>But on a big enough list this becomes nearly impossible</a:t>
            </a:r>
          </a:p>
          <a:p>
            <a:endParaRPr lang="en-CA" dirty="0"/>
          </a:p>
        </p:txBody>
      </p:sp>
      <p:pic>
        <p:nvPicPr>
          <p:cNvPr id="5" name="Content Placeholder 4">
            <a:extLst>
              <a:ext uri="{FF2B5EF4-FFF2-40B4-BE49-F238E27FC236}">
                <a16:creationId xmlns:a16="http://schemas.microsoft.com/office/drawing/2014/main" id="{DE1C0A56-E38C-4F0B-9F53-E9AD91782370}"/>
              </a:ext>
            </a:extLst>
          </p:cNvPr>
          <p:cNvPicPr>
            <a:picLocks noGrp="1" noChangeAspect="1"/>
          </p:cNvPicPr>
          <p:nvPr>
            <p:ph sz="half" idx="2"/>
          </p:nvPr>
        </p:nvPicPr>
        <p:blipFill>
          <a:blip r:embed="rId2"/>
          <a:stretch>
            <a:fillRect/>
          </a:stretch>
        </p:blipFill>
        <p:spPr>
          <a:xfrm>
            <a:off x="6590678" y="1740348"/>
            <a:ext cx="3994179" cy="4585909"/>
          </a:xfrm>
          <a:prstGeom prst="rect">
            <a:avLst/>
          </a:prstGeom>
        </p:spPr>
      </p:pic>
    </p:spTree>
    <p:extLst>
      <p:ext uri="{BB962C8B-B14F-4D97-AF65-F5344CB8AC3E}">
        <p14:creationId xmlns:p14="http://schemas.microsoft.com/office/powerpoint/2010/main" val="2099448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3E43BB-3519-475B-9445-A969779F53FE}"/>
              </a:ext>
            </a:extLst>
          </p:cNvPr>
          <p:cNvSpPr>
            <a:spLocks noGrp="1"/>
          </p:cNvSpPr>
          <p:nvPr>
            <p:ph type="title"/>
          </p:nvPr>
        </p:nvSpPr>
        <p:spPr/>
        <p:txBody>
          <a:bodyPr/>
          <a:lstStyle/>
          <a:p>
            <a:r>
              <a:rPr lang="en-CA" dirty="0"/>
              <a:t>Mental Models</a:t>
            </a:r>
          </a:p>
        </p:txBody>
      </p:sp>
      <p:sp>
        <p:nvSpPr>
          <p:cNvPr id="6" name="Content Placeholder 5">
            <a:extLst>
              <a:ext uri="{FF2B5EF4-FFF2-40B4-BE49-F238E27FC236}">
                <a16:creationId xmlns:a16="http://schemas.microsoft.com/office/drawing/2014/main" id="{6489B427-22FB-4D96-B935-24E844FDE92F}"/>
              </a:ext>
            </a:extLst>
          </p:cNvPr>
          <p:cNvSpPr>
            <a:spLocks noGrp="1"/>
          </p:cNvSpPr>
          <p:nvPr>
            <p:ph idx="1"/>
          </p:nvPr>
        </p:nvSpPr>
        <p:spPr/>
        <p:txBody>
          <a:bodyPr/>
          <a:lstStyle/>
          <a:p>
            <a:r>
              <a:rPr lang="en-CA" dirty="0"/>
              <a:t>We build mental models in about how things work</a:t>
            </a:r>
          </a:p>
          <a:p>
            <a:endParaRPr lang="en-CA" dirty="0"/>
          </a:p>
          <a:p>
            <a:r>
              <a:rPr lang="en-CA" dirty="0"/>
              <a:t>Part of being a designer is to figure out how people are going to build mental models of whatever you make</a:t>
            </a:r>
          </a:p>
          <a:p>
            <a:endParaRPr lang="en-CA" dirty="0"/>
          </a:p>
        </p:txBody>
      </p:sp>
    </p:spTree>
    <p:extLst>
      <p:ext uri="{BB962C8B-B14F-4D97-AF65-F5344CB8AC3E}">
        <p14:creationId xmlns:p14="http://schemas.microsoft.com/office/powerpoint/2010/main" val="3558864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Mental models</a:t>
            </a:r>
            <a:endParaRPr lang="en-CA" dirty="0"/>
          </a:p>
        </p:txBody>
      </p:sp>
      <p:sp>
        <p:nvSpPr>
          <p:cNvPr id="3" name="Content Placeholder 2"/>
          <p:cNvSpPr>
            <a:spLocks noGrp="1"/>
          </p:cNvSpPr>
          <p:nvPr>
            <p:ph idx="1"/>
          </p:nvPr>
        </p:nvSpPr>
        <p:spPr/>
        <p:txBody>
          <a:bodyPr/>
          <a:lstStyle/>
          <a:p>
            <a:r>
              <a:rPr lang="en-GB" dirty="0"/>
              <a:t>Mental models are usually formed around a “how do I make it work” rather than “how does it work”.</a:t>
            </a:r>
          </a:p>
          <a:p>
            <a:endParaRPr lang="en-CA" dirty="0"/>
          </a:p>
        </p:txBody>
      </p:sp>
    </p:spTree>
    <p:extLst>
      <p:ext uri="{BB962C8B-B14F-4D97-AF65-F5344CB8AC3E}">
        <p14:creationId xmlns:p14="http://schemas.microsoft.com/office/powerpoint/2010/main" val="3444055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Elevators Buttons</a:t>
            </a:r>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rot="5400000">
            <a:off x="838200" y="2543969"/>
            <a:ext cx="5181600" cy="2914650"/>
          </a:xfrm>
        </p:spPr>
      </p:pic>
      <p:sp>
        <p:nvSpPr>
          <p:cNvPr id="3" name="Content Placeholder 2">
            <a:extLst>
              <a:ext uri="{FF2B5EF4-FFF2-40B4-BE49-F238E27FC236}">
                <a16:creationId xmlns:a16="http://schemas.microsoft.com/office/drawing/2014/main" id="{DE23EFF9-7AD3-4B53-A50C-66979E12D43E}"/>
              </a:ext>
            </a:extLst>
          </p:cNvPr>
          <p:cNvSpPr>
            <a:spLocks noGrp="1"/>
          </p:cNvSpPr>
          <p:nvPr>
            <p:ph sz="half" idx="2"/>
          </p:nvPr>
        </p:nvSpPr>
        <p:spPr/>
        <p:txBody>
          <a:bodyPr/>
          <a:lstStyle/>
          <a:p>
            <a:r>
              <a:rPr lang="en-CA" dirty="0"/>
              <a:t>You’d think elevator buttons would be nearly the simplest possible thing for people to understand</a:t>
            </a:r>
          </a:p>
          <a:p>
            <a:endParaRPr lang="en-CA" dirty="0"/>
          </a:p>
          <a:p>
            <a:endParaRPr lang="en-CA" dirty="0"/>
          </a:p>
          <a:p>
            <a:r>
              <a:rPr lang="en-CA" dirty="0"/>
              <a:t>And yet….</a:t>
            </a:r>
          </a:p>
        </p:txBody>
      </p:sp>
    </p:spTree>
    <p:extLst>
      <p:ext uri="{BB962C8B-B14F-4D97-AF65-F5344CB8AC3E}">
        <p14:creationId xmlns:p14="http://schemas.microsoft.com/office/powerpoint/2010/main" val="3454431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302DD-84A2-4ACF-A5FD-8EA236B76570}"/>
              </a:ext>
            </a:extLst>
          </p:cNvPr>
          <p:cNvSpPr>
            <a:spLocks noGrp="1"/>
          </p:cNvSpPr>
          <p:nvPr>
            <p:ph type="title"/>
          </p:nvPr>
        </p:nvSpPr>
        <p:spPr/>
        <p:txBody>
          <a:bodyPr/>
          <a:lstStyle/>
          <a:p>
            <a:endParaRPr lang="en-CA"/>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rot="5400000">
            <a:off x="-594722" y="1517343"/>
            <a:ext cx="6834868" cy="3846443"/>
          </a:xfrm>
        </p:spPr>
      </p:pic>
      <p:sp>
        <p:nvSpPr>
          <p:cNvPr id="5" name="Content Placeholder 4">
            <a:extLst>
              <a:ext uri="{FF2B5EF4-FFF2-40B4-BE49-F238E27FC236}">
                <a16:creationId xmlns:a16="http://schemas.microsoft.com/office/drawing/2014/main" id="{92426C61-D6F9-4BCB-BB08-5FFCC2C44277}"/>
              </a:ext>
            </a:extLst>
          </p:cNvPr>
          <p:cNvSpPr>
            <a:spLocks noGrp="1"/>
          </p:cNvSpPr>
          <p:nvPr>
            <p:ph sz="half" idx="2"/>
          </p:nvPr>
        </p:nvSpPr>
        <p:spPr/>
        <p:txBody>
          <a:bodyPr/>
          <a:lstStyle/>
          <a:p>
            <a:r>
              <a:rPr lang="en-CA" dirty="0"/>
              <a:t>Elevator with front and back doors</a:t>
            </a:r>
          </a:p>
          <a:p>
            <a:endParaRPr lang="en-CA" dirty="0"/>
          </a:p>
          <a:p>
            <a:endParaRPr lang="en-CA" dirty="0"/>
          </a:p>
          <a:p>
            <a:endParaRPr lang="en-CA" dirty="0"/>
          </a:p>
        </p:txBody>
      </p:sp>
    </p:spTree>
    <p:extLst>
      <p:ext uri="{BB962C8B-B14F-4D97-AF65-F5344CB8AC3E}">
        <p14:creationId xmlns:p14="http://schemas.microsoft.com/office/powerpoint/2010/main" val="910080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1650999" y="406401"/>
            <a:ext cx="8128004" cy="4572002"/>
          </a:xfrm>
        </p:spPr>
      </p:pic>
    </p:spTree>
    <p:extLst>
      <p:ext uri="{BB962C8B-B14F-4D97-AF65-F5344CB8AC3E}">
        <p14:creationId xmlns:p14="http://schemas.microsoft.com/office/powerpoint/2010/main" val="40112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 Mental Model</a:t>
            </a:r>
            <a:endParaRPr lang="en-CA" dirty="0"/>
          </a:p>
        </p:txBody>
      </p:sp>
      <p:sp>
        <p:nvSpPr>
          <p:cNvPr id="3" name="Content Placeholder 2"/>
          <p:cNvSpPr>
            <a:spLocks noGrp="1"/>
          </p:cNvSpPr>
          <p:nvPr>
            <p:ph idx="1"/>
          </p:nvPr>
        </p:nvSpPr>
        <p:spPr/>
        <p:txBody>
          <a:bodyPr>
            <a:normAutofit/>
          </a:bodyPr>
          <a:lstStyle/>
          <a:p>
            <a:r>
              <a:rPr lang="en-GB" dirty="0"/>
              <a:t>Naively, we would expect two terms together, say “Cat claws” and “Feline claws” to be pretty much the same result</a:t>
            </a:r>
          </a:p>
          <a:p>
            <a:r>
              <a:rPr lang="en-GB" dirty="0"/>
              <a:t>But they aren’t</a:t>
            </a:r>
          </a:p>
        </p:txBody>
      </p:sp>
    </p:spTree>
    <p:extLst>
      <p:ext uri="{BB962C8B-B14F-4D97-AF65-F5344CB8AC3E}">
        <p14:creationId xmlns:p14="http://schemas.microsoft.com/office/powerpoint/2010/main" val="192304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C0D1-E0F7-4C46-862A-3EF06BA526F4}"/>
              </a:ext>
            </a:extLst>
          </p:cNvPr>
          <p:cNvSpPr>
            <a:spLocks noGrp="1"/>
          </p:cNvSpPr>
          <p:nvPr>
            <p:ph type="title"/>
          </p:nvPr>
        </p:nvSpPr>
        <p:spPr/>
        <p:txBody>
          <a:bodyPr/>
          <a:lstStyle/>
          <a:p>
            <a:endParaRPr lang="en-CA" dirty="0"/>
          </a:p>
        </p:txBody>
      </p:sp>
      <p:pic>
        <p:nvPicPr>
          <p:cNvPr id="4" name="Content Placeholder 3">
            <a:extLst>
              <a:ext uri="{FF2B5EF4-FFF2-40B4-BE49-F238E27FC236}">
                <a16:creationId xmlns:a16="http://schemas.microsoft.com/office/drawing/2014/main" id="{37C998DC-B3A9-4F2B-9EE3-58C497F76C55}"/>
              </a:ext>
            </a:extLst>
          </p:cNvPr>
          <p:cNvPicPr>
            <a:picLocks noGrp="1" noChangeAspect="1"/>
          </p:cNvPicPr>
          <p:nvPr>
            <p:ph idx="1"/>
          </p:nvPr>
        </p:nvPicPr>
        <p:blipFill>
          <a:blip r:embed="rId3"/>
          <a:stretch>
            <a:fillRect/>
          </a:stretch>
        </p:blipFill>
        <p:spPr>
          <a:xfrm>
            <a:off x="66786" y="0"/>
            <a:ext cx="7409979" cy="5600700"/>
          </a:xfrm>
          <a:prstGeom prst="rect">
            <a:avLst/>
          </a:prstGeom>
        </p:spPr>
      </p:pic>
      <p:pic>
        <p:nvPicPr>
          <p:cNvPr id="5" name="Picture 4">
            <a:extLst>
              <a:ext uri="{FF2B5EF4-FFF2-40B4-BE49-F238E27FC236}">
                <a16:creationId xmlns:a16="http://schemas.microsoft.com/office/drawing/2014/main" id="{286175C1-3DBE-4805-9AEA-BAE93F29D556}"/>
              </a:ext>
            </a:extLst>
          </p:cNvPr>
          <p:cNvPicPr>
            <a:picLocks noChangeAspect="1"/>
          </p:cNvPicPr>
          <p:nvPr/>
        </p:nvPicPr>
        <p:blipFill>
          <a:blip r:embed="rId4"/>
          <a:stretch>
            <a:fillRect/>
          </a:stretch>
        </p:blipFill>
        <p:spPr>
          <a:xfrm>
            <a:off x="6659217" y="-145265"/>
            <a:ext cx="5212892" cy="663814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C14074-714C-4C8D-80A8-66DE8C7C3DED}"/>
                  </a:ext>
                </a:extLst>
              </p14:cNvPr>
              <p14:cNvContentPartPr/>
              <p14:nvPr/>
            </p14:nvContentPartPr>
            <p14:xfrm>
              <a:off x="6167223" y="-64471"/>
              <a:ext cx="805320" cy="6903000"/>
            </p14:xfrm>
          </p:contentPart>
        </mc:Choice>
        <mc:Fallback xmlns="">
          <p:pic>
            <p:nvPicPr>
              <p:cNvPr id="6" name="Ink 5">
                <a:extLst>
                  <a:ext uri="{FF2B5EF4-FFF2-40B4-BE49-F238E27FC236}">
                    <a16:creationId xmlns:a16="http://schemas.microsoft.com/office/drawing/2014/main" id="{C5C14074-714C-4C8D-80A8-66DE8C7C3DED}"/>
                  </a:ext>
                </a:extLst>
              </p:cNvPr>
              <p:cNvPicPr/>
              <p:nvPr/>
            </p:nvPicPr>
            <p:blipFill>
              <a:blip r:embed="rId6"/>
              <a:stretch>
                <a:fillRect/>
              </a:stretch>
            </p:blipFill>
            <p:spPr>
              <a:xfrm>
                <a:off x="6158223" y="-73471"/>
                <a:ext cx="822960" cy="692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261B1D4-ACB1-4C25-AEE3-737992235505}"/>
                  </a:ext>
                </a:extLst>
              </p14:cNvPr>
              <p14:cNvContentPartPr/>
              <p14:nvPr/>
            </p14:nvContentPartPr>
            <p14:xfrm>
              <a:off x="-1113057" y="5188289"/>
              <a:ext cx="360" cy="360"/>
            </p14:xfrm>
          </p:contentPart>
        </mc:Choice>
        <mc:Fallback xmlns="">
          <p:pic>
            <p:nvPicPr>
              <p:cNvPr id="7" name="Ink 6">
                <a:extLst>
                  <a:ext uri="{FF2B5EF4-FFF2-40B4-BE49-F238E27FC236}">
                    <a16:creationId xmlns:a16="http://schemas.microsoft.com/office/drawing/2014/main" id="{9261B1D4-ACB1-4C25-AEE3-737992235505}"/>
                  </a:ext>
                </a:extLst>
              </p:cNvPr>
              <p:cNvPicPr/>
              <p:nvPr/>
            </p:nvPicPr>
            <p:blipFill>
              <a:blip r:embed="rId8"/>
              <a:stretch>
                <a:fillRect/>
              </a:stretch>
            </p:blipFill>
            <p:spPr>
              <a:xfrm>
                <a:off x="-1122057" y="5179289"/>
                <a:ext cx="18000" cy="18000"/>
              </a:xfrm>
              <a:prstGeom prst="rect">
                <a:avLst/>
              </a:prstGeom>
            </p:spPr>
          </p:pic>
        </mc:Fallback>
      </mc:AlternateContent>
    </p:spTree>
    <p:extLst>
      <p:ext uri="{BB962C8B-B14F-4D97-AF65-F5344CB8AC3E}">
        <p14:creationId xmlns:p14="http://schemas.microsoft.com/office/powerpoint/2010/main" val="315626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9B32-094E-422E-B213-240B081FA8B9}"/>
              </a:ext>
            </a:extLst>
          </p:cNvPr>
          <p:cNvSpPr>
            <a:spLocks noGrp="1"/>
          </p:cNvSpPr>
          <p:nvPr>
            <p:ph type="title"/>
          </p:nvPr>
        </p:nvSpPr>
        <p:spPr/>
        <p:txBody>
          <a:bodyPr/>
          <a:lstStyle/>
          <a:p>
            <a:r>
              <a:rPr lang="en-CA" dirty="0"/>
              <a:t>Functionality</a:t>
            </a:r>
          </a:p>
        </p:txBody>
      </p:sp>
      <p:sp>
        <p:nvSpPr>
          <p:cNvPr id="3" name="Content Placeholder 2">
            <a:extLst>
              <a:ext uri="{FF2B5EF4-FFF2-40B4-BE49-F238E27FC236}">
                <a16:creationId xmlns:a16="http://schemas.microsoft.com/office/drawing/2014/main" id="{BF3070FB-053E-41E8-A894-1547DE7C4E79}"/>
              </a:ext>
            </a:extLst>
          </p:cNvPr>
          <p:cNvSpPr>
            <a:spLocks noGrp="1"/>
          </p:cNvSpPr>
          <p:nvPr>
            <p:ph idx="1"/>
          </p:nvPr>
        </p:nvSpPr>
        <p:spPr/>
        <p:txBody>
          <a:bodyPr/>
          <a:lstStyle/>
          <a:p>
            <a:r>
              <a:rPr lang="en-CA" dirty="0"/>
              <a:t>(Probably too broadly) we can break down software functionality into 3 areas:</a:t>
            </a:r>
          </a:p>
          <a:p>
            <a:pPr marL="514350" indent="-514350">
              <a:buFont typeface="+mj-lt"/>
              <a:buAutoNum type="arabicPeriod"/>
            </a:pPr>
            <a:r>
              <a:rPr lang="en-CA" dirty="0"/>
              <a:t>Presenting information </a:t>
            </a:r>
          </a:p>
          <a:p>
            <a:pPr marL="514350" indent="-514350">
              <a:buFont typeface="+mj-lt"/>
              <a:buAutoNum type="arabicPeriod"/>
            </a:pPr>
            <a:r>
              <a:rPr lang="en-CA" dirty="0"/>
              <a:t>Getting information </a:t>
            </a:r>
          </a:p>
          <a:p>
            <a:pPr marL="514350" indent="-514350">
              <a:buFont typeface="+mj-lt"/>
              <a:buAutoNum type="arabicPeriod"/>
            </a:pPr>
            <a:r>
              <a:rPr lang="en-CA" dirty="0"/>
              <a:t>System level operations</a:t>
            </a:r>
          </a:p>
          <a:p>
            <a:endParaRPr lang="en-CA" dirty="0"/>
          </a:p>
          <a:p>
            <a:endParaRPr lang="en-CA" dirty="0"/>
          </a:p>
        </p:txBody>
      </p:sp>
    </p:spTree>
    <p:extLst>
      <p:ext uri="{BB962C8B-B14F-4D97-AF65-F5344CB8AC3E}">
        <p14:creationId xmlns:p14="http://schemas.microsoft.com/office/powerpoint/2010/main" val="4219374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E77A-948C-455F-A841-5BDF6E5C973A}"/>
              </a:ext>
            </a:extLst>
          </p:cNvPr>
          <p:cNvSpPr>
            <a:spLocks noGrp="1"/>
          </p:cNvSpPr>
          <p:nvPr>
            <p:ph type="title"/>
          </p:nvPr>
        </p:nvSpPr>
        <p:spPr/>
        <p:txBody>
          <a:bodyPr/>
          <a:lstStyle/>
          <a:p>
            <a:r>
              <a:rPr lang="en-CA" dirty="0"/>
              <a:t>From reddit.com/r/funny</a:t>
            </a:r>
          </a:p>
        </p:txBody>
      </p:sp>
      <p:pic>
        <p:nvPicPr>
          <p:cNvPr id="1026" name="Picture 2" descr="https://i.redditmedia.com/bFnGolX1F76qy3DzHasFqmvQg0mP69pXuDTkSLL6rOE.jpg?w=960&amp;s=7bd9988bd9b9c7fefb7706718c78ee58">
            <a:extLst>
              <a:ext uri="{FF2B5EF4-FFF2-40B4-BE49-F238E27FC236}">
                <a16:creationId xmlns:a16="http://schemas.microsoft.com/office/drawing/2014/main" id="{06BC5C33-9FA6-4061-97D0-5C8CF81934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 y="1540564"/>
            <a:ext cx="12008702" cy="401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83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55B6-1FC3-4053-8332-F0C2DCBDA201}"/>
              </a:ext>
            </a:extLst>
          </p:cNvPr>
          <p:cNvSpPr>
            <a:spLocks noGrp="1"/>
          </p:cNvSpPr>
          <p:nvPr>
            <p:ph type="title"/>
          </p:nvPr>
        </p:nvSpPr>
        <p:spPr/>
        <p:txBody>
          <a:bodyPr/>
          <a:lstStyle/>
          <a:p>
            <a:r>
              <a:rPr lang="en-CA" dirty="0"/>
              <a:t>When I do that</a:t>
            </a:r>
          </a:p>
        </p:txBody>
      </p:sp>
      <p:sp>
        <p:nvSpPr>
          <p:cNvPr id="4" name="Content Placeholder 3">
            <a:extLst>
              <a:ext uri="{FF2B5EF4-FFF2-40B4-BE49-F238E27FC236}">
                <a16:creationId xmlns:a16="http://schemas.microsoft.com/office/drawing/2014/main" id="{8E5C8BB4-DCEC-4F57-B520-C217ACC10A07}"/>
              </a:ext>
            </a:extLst>
          </p:cNvPr>
          <p:cNvSpPr>
            <a:spLocks noGrp="1"/>
          </p:cNvSpPr>
          <p:nvPr>
            <p:ph sz="half" idx="1"/>
          </p:nvPr>
        </p:nvSpPr>
        <p:spPr/>
        <p:txBody>
          <a:bodyPr/>
          <a:lstStyle/>
          <a:p>
            <a:r>
              <a:rPr lang="en-CA" dirty="0"/>
              <a:t>How can u </a:t>
            </a:r>
          </a:p>
          <a:p>
            <a:pPr lvl="1"/>
            <a:r>
              <a:rPr lang="en-CA" dirty="0"/>
              <a:t>Sleep</a:t>
            </a:r>
          </a:p>
          <a:p>
            <a:pPr lvl="1"/>
            <a:r>
              <a:rPr lang="en-CA" dirty="0"/>
              <a:t>Sleep lyrics</a:t>
            </a:r>
          </a:p>
          <a:p>
            <a:pPr lvl="1"/>
            <a:r>
              <a:rPr lang="en-CA" dirty="0"/>
              <a:t>Get herpes</a:t>
            </a:r>
          </a:p>
          <a:p>
            <a:pPr lvl="1"/>
            <a:r>
              <a:rPr lang="en-CA" dirty="0"/>
              <a:t>Get mono</a:t>
            </a:r>
          </a:p>
          <a:p>
            <a:pPr lvl="1"/>
            <a:r>
              <a:rPr lang="en-CA" dirty="0"/>
              <a:t>Get hep c </a:t>
            </a:r>
          </a:p>
        </p:txBody>
      </p:sp>
      <p:sp>
        <p:nvSpPr>
          <p:cNvPr id="5" name="Content Placeholder 4">
            <a:extLst>
              <a:ext uri="{FF2B5EF4-FFF2-40B4-BE49-F238E27FC236}">
                <a16:creationId xmlns:a16="http://schemas.microsoft.com/office/drawing/2014/main" id="{53B72844-9D22-4EB1-A0D6-DE11FD24821C}"/>
              </a:ext>
            </a:extLst>
          </p:cNvPr>
          <p:cNvSpPr>
            <a:spLocks noGrp="1"/>
          </p:cNvSpPr>
          <p:nvPr>
            <p:ph sz="half" idx="2"/>
          </p:nvPr>
        </p:nvSpPr>
        <p:spPr/>
        <p:txBody>
          <a:bodyPr/>
          <a:lstStyle/>
          <a:p>
            <a:r>
              <a:rPr lang="en-CA" dirty="0"/>
              <a:t>How can you</a:t>
            </a:r>
          </a:p>
          <a:p>
            <a:pPr lvl="1"/>
            <a:r>
              <a:rPr lang="en-CA" dirty="0"/>
              <a:t>Mend a broken heart lyrics</a:t>
            </a:r>
          </a:p>
          <a:p>
            <a:pPr lvl="1"/>
            <a:r>
              <a:rPr lang="en-CA" dirty="0"/>
              <a:t>Mend a broken heart</a:t>
            </a:r>
          </a:p>
          <a:p>
            <a:pPr lvl="1"/>
            <a:r>
              <a:rPr lang="en-CA" dirty="0"/>
              <a:t>Get herpes</a:t>
            </a:r>
          </a:p>
          <a:p>
            <a:pPr lvl="1"/>
            <a:r>
              <a:rPr lang="en-CA" dirty="0"/>
              <a:t>Get mono</a:t>
            </a:r>
          </a:p>
          <a:p>
            <a:pPr lvl="1"/>
            <a:r>
              <a:rPr lang="en-CA" dirty="0"/>
              <a:t>Get HPV</a:t>
            </a:r>
          </a:p>
        </p:txBody>
      </p:sp>
    </p:spTree>
    <p:extLst>
      <p:ext uri="{BB962C8B-B14F-4D97-AF65-F5344CB8AC3E}">
        <p14:creationId xmlns:p14="http://schemas.microsoft.com/office/powerpoint/2010/main" val="377374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C058-587D-424E-B2F8-5BEDF7A8F796}"/>
              </a:ext>
            </a:extLst>
          </p:cNvPr>
          <p:cNvSpPr>
            <a:spLocks noGrp="1"/>
          </p:cNvSpPr>
          <p:nvPr>
            <p:ph type="title"/>
          </p:nvPr>
        </p:nvSpPr>
        <p:spPr/>
        <p:txBody>
          <a:bodyPr/>
          <a:lstStyle/>
          <a:p>
            <a:r>
              <a:rPr lang="en-CA" dirty="0"/>
              <a:t>UX and Google</a:t>
            </a:r>
          </a:p>
        </p:txBody>
      </p:sp>
      <p:sp>
        <p:nvSpPr>
          <p:cNvPr id="3" name="Content Placeholder 2">
            <a:extLst>
              <a:ext uri="{FF2B5EF4-FFF2-40B4-BE49-F238E27FC236}">
                <a16:creationId xmlns:a16="http://schemas.microsoft.com/office/drawing/2014/main" id="{5B1428B9-CDEE-4352-A24C-B5606F581EF3}"/>
              </a:ext>
            </a:extLst>
          </p:cNvPr>
          <p:cNvSpPr>
            <a:spLocks noGrp="1"/>
          </p:cNvSpPr>
          <p:nvPr>
            <p:ph idx="1"/>
          </p:nvPr>
        </p:nvSpPr>
        <p:spPr/>
        <p:txBody>
          <a:bodyPr>
            <a:normAutofit lnSpcReduction="10000"/>
          </a:bodyPr>
          <a:lstStyle/>
          <a:p>
            <a:r>
              <a:rPr lang="en-CA" dirty="0">
                <a:hlinkClick r:id="rId3"/>
              </a:rPr>
              <a:t>www.trentu.ca</a:t>
            </a:r>
            <a:r>
              <a:rPr lang="en-CA" dirty="0"/>
              <a:t>, trentu.ca, loki.trentu.ca, frigg.trentu.ca</a:t>
            </a:r>
          </a:p>
          <a:p>
            <a:endParaRPr lang="en-CA" dirty="0"/>
          </a:p>
          <a:p>
            <a:r>
              <a:rPr lang="en-CA" dirty="0"/>
              <a:t>m.Wikipedia.org </a:t>
            </a:r>
          </a:p>
          <a:p>
            <a:endParaRPr lang="en-CA" dirty="0"/>
          </a:p>
          <a:p>
            <a:r>
              <a:rPr lang="en-CA" dirty="0"/>
              <a:t>URLS and UX</a:t>
            </a:r>
          </a:p>
          <a:p>
            <a:endParaRPr lang="en-CA" dirty="0"/>
          </a:p>
          <a:p>
            <a:r>
              <a:rPr lang="en-CA" dirty="0"/>
              <a:t>Google chrome </a:t>
            </a:r>
          </a:p>
          <a:p>
            <a:r>
              <a:rPr lang="en-CA" dirty="0"/>
              <a:t>https://tech.slashdot.org/story/18/09/08/0437229/google-slammed-over-chrome-change-that-strips-www-from-domain-urls</a:t>
            </a:r>
          </a:p>
          <a:p>
            <a:endParaRPr lang="en-CA" dirty="0"/>
          </a:p>
        </p:txBody>
      </p:sp>
    </p:spTree>
    <p:extLst>
      <p:ext uri="{BB962C8B-B14F-4D97-AF65-F5344CB8AC3E}">
        <p14:creationId xmlns:p14="http://schemas.microsoft.com/office/powerpoint/2010/main" val="1676733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B0EC-E600-4ED3-B145-EAFD5FA26178}"/>
              </a:ext>
            </a:extLst>
          </p:cNvPr>
          <p:cNvSpPr>
            <a:spLocks noGrp="1"/>
          </p:cNvSpPr>
          <p:nvPr>
            <p:ph type="title"/>
          </p:nvPr>
        </p:nvSpPr>
        <p:spPr/>
        <p:txBody>
          <a:bodyPr/>
          <a:lstStyle/>
          <a:p>
            <a:r>
              <a:rPr lang="en-GB" dirty="0"/>
              <a:t>Got here in fall 2019</a:t>
            </a:r>
          </a:p>
        </p:txBody>
      </p:sp>
      <p:sp>
        <p:nvSpPr>
          <p:cNvPr id="3" name="Content Placeholder 2">
            <a:extLst>
              <a:ext uri="{FF2B5EF4-FFF2-40B4-BE49-F238E27FC236}">
                <a16:creationId xmlns:a16="http://schemas.microsoft.com/office/drawing/2014/main" id="{642C55A5-75B6-478B-BC2C-6F1FEC96EED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38116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7C78-A702-4300-ABF6-6ECD6E427823}"/>
              </a:ext>
            </a:extLst>
          </p:cNvPr>
          <p:cNvSpPr>
            <a:spLocks noGrp="1"/>
          </p:cNvSpPr>
          <p:nvPr>
            <p:ph type="title"/>
          </p:nvPr>
        </p:nvSpPr>
        <p:spPr>
          <a:xfrm>
            <a:off x="162339" y="499303"/>
            <a:ext cx="3758648" cy="2472497"/>
          </a:xfrm>
        </p:spPr>
        <p:txBody>
          <a:bodyPr/>
          <a:lstStyle/>
          <a:p>
            <a:r>
              <a:rPr lang="en-CA" dirty="0"/>
              <a:t>Targeted Advertising</a:t>
            </a:r>
          </a:p>
        </p:txBody>
      </p:sp>
      <p:pic>
        <p:nvPicPr>
          <p:cNvPr id="4" name="Content Placeholder 3">
            <a:extLst>
              <a:ext uri="{FF2B5EF4-FFF2-40B4-BE49-F238E27FC236}">
                <a16:creationId xmlns:a16="http://schemas.microsoft.com/office/drawing/2014/main" id="{D28218FC-CD3B-4CA2-A46B-7873DF8BDD57}"/>
              </a:ext>
            </a:extLst>
          </p:cNvPr>
          <p:cNvPicPr>
            <a:picLocks noGrp="1" noChangeAspect="1"/>
          </p:cNvPicPr>
          <p:nvPr>
            <p:ph idx="1"/>
          </p:nvPr>
        </p:nvPicPr>
        <p:blipFill>
          <a:blip r:embed="rId3"/>
          <a:stretch>
            <a:fillRect/>
          </a:stretch>
        </p:blipFill>
        <p:spPr>
          <a:xfrm>
            <a:off x="4129010" y="136073"/>
            <a:ext cx="6323928" cy="6771145"/>
          </a:xfrm>
          <a:prstGeom prst="rect">
            <a:avLst/>
          </a:prstGeom>
        </p:spPr>
      </p:pic>
    </p:spTree>
    <p:extLst>
      <p:ext uri="{BB962C8B-B14F-4D97-AF65-F5344CB8AC3E}">
        <p14:creationId xmlns:p14="http://schemas.microsoft.com/office/powerpoint/2010/main" val="348198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08EC-D858-4E31-88DF-ED857F86C96E}"/>
              </a:ext>
            </a:extLst>
          </p:cNvPr>
          <p:cNvSpPr>
            <a:spLocks noGrp="1"/>
          </p:cNvSpPr>
          <p:nvPr>
            <p:ph type="title"/>
          </p:nvPr>
        </p:nvSpPr>
        <p:spPr/>
        <p:txBody>
          <a:bodyPr/>
          <a:lstStyle/>
          <a:p>
            <a:r>
              <a:rPr lang="en-CA" dirty="0"/>
              <a:t>Advertising</a:t>
            </a:r>
          </a:p>
        </p:txBody>
      </p:sp>
      <p:sp>
        <p:nvSpPr>
          <p:cNvPr id="3" name="Content Placeholder 2">
            <a:extLst>
              <a:ext uri="{FF2B5EF4-FFF2-40B4-BE49-F238E27FC236}">
                <a16:creationId xmlns:a16="http://schemas.microsoft.com/office/drawing/2014/main" id="{7C58B11C-9054-4F88-A5D7-A7071542AA7F}"/>
              </a:ext>
            </a:extLst>
          </p:cNvPr>
          <p:cNvSpPr>
            <a:spLocks noGrp="1"/>
          </p:cNvSpPr>
          <p:nvPr>
            <p:ph idx="1"/>
          </p:nvPr>
        </p:nvSpPr>
        <p:spPr/>
        <p:txBody>
          <a:bodyPr/>
          <a:lstStyle/>
          <a:p>
            <a:r>
              <a:rPr lang="en-CA" dirty="0"/>
              <a:t>How targeting to expect ads you see to be?  </a:t>
            </a:r>
          </a:p>
          <a:p>
            <a:r>
              <a:rPr lang="en-CA" dirty="0"/>
              <a:t>Do they know your age/location/demographics?</a:t>
            </a:r>
            <a:br>
              <a:rPr lang="en-CA" dirty="0"/>
            </a:br>
            <a:endParaRPr lang="en-CA" dirty="0"/>
          </a:p>
          <a:p>
            <a:r>
              <a:rPr lang="en-CA" dirty="0"/>
              <a:t>Purchase history?  </a:t>
            </a:r>
          </a:p>
          <a:p>
            <a:endParaRPr lang="en-CA" dirty="0"/>
          </a:p>
          <a:p>
            <a:r>
              <a:rPr lang="en-CA" dirty="0"/>
              <a:t>Etc.</a:t>
            </a:r>
          </a:p>
        </p:txBody>
      </p:sp>
    </p:spTree>
    <p:extLst>
      <p:ext uri="{BB962C8B-B14F-4D97-AF65-F5344CB8AC3E}">
        <p14:creationId xmlns:p14="http://schemas.microsoft.com/office/powerpoint/2010/main" val="633150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E5B9-F654-4157-88FF-6894187A19B6}"/>
              </a:ext>
            </a:extLst>
          </p:cNvPr>
          <p:cNvSpPr>
            <a:spLocks noGrp="1"/>
          </p:cNvSpPr>
          <p:nvPr>
            <p:ph type="title"/>
          </p:nvPr>
        </p:nvSpPr>
        <p:spPr/>
        <p:txBody>
          <a:bodyPr/>
          <a:lstStyle/>
          <a:p>
            <a:r>
              <a:rPr lang="en-CA" dirty="0"/>
              <a:t>Recommendation</a:t>
            </a:r>
          </a:p>
        </p:txBody>
      </p:sp>
      <p:pic>
        <p:nvPicPr>
          <p:cNvPr id="4" name="Content Placeholder 3">
            <a:extLst>
              <a:ext uri="{FF2B5EF4-FFF2-40B4-BE49-F238E27FC236}">
                <a16:creationId xmlns:a16="http://schemas.microsoft.com/office/drawing/2014/main" id="{CC856862-3570-4316-9009-6C266EDA0E25}"/>
              </a:ext>
            </a:extLst>
          </p:cNvPr>
          <p:cNvPicPr>
            <a:picLocks noGrp="1" noChangeAspect="1"/>
          </p:cNvPicPr>
          <p:nvPr>
            <p:ph sz="half" idx="1"/>
          </p:nvPr>
        </p:nvPicPr>
        <p:blipFill>
          <a:blip r:embed="rId3"/>
          <a:stretch>
            <a:fillRect/>
          </a:stretch>
        </p:blipFill>
        <p:spPr>
          <a:xfrm>
            <a:off x="152400" y="1330145"/>
            <a:ext cx="5181600" cy="2976785"/>
          </a:xfrm>
          <a:prstGeom prst="rect">
            <a:avLst/>
          </a:prstGeom>
        </p:spPr>
      </p:pic>
      <p:sp>
        <p:nvSpPr>
          <p:cNvPr id="5" name="Content Placeholder 4">
            <a:extLst>
              <a:ext uri="{FF2B5EF4-FFF2-40B4-BE49-F238E27FC236}">
                <a16:creationId xmlns:a16="http://schemas.microsoft.com/office/drawing/2014/main" id="{8437ADA1-7CF5-4D68-BA1A-7F584A9C7D99}"/>
              </a:ext>
            </a:extLst>
          </p:cNvPr>
          <p:cNvSpPr>
            <a:spLocks noGrp="1"/>
          </p:cNvSpPr>
          <p:nvPr>
            <p:ph sz="half" idx="2"/>
          </p:nvPr>
        </p:nvSpPr>
        <p:spPr>
          <a:xfrm>
            <a:off x="6172200" y="365125"/>
            <a:ext cx="5181600" cy="5811838"/>
          </a:xfrm>
        </p:spPr>
        <p:txBody>
          <a:bodyPr/>
          <a:lstStyle/>
          <a:p>
            <a:r>
              <a:rPr lang="en-CA" dirty="0"/>
              <a:t>How do you decide what to recommend to someone?</a:t>
            </a:r>
            <a:br>
              <a:rPr lang="en-CA" dirty="0"/>
            </a:br>
            <a:endParaRPr lang="en-CA" dirty="0"/>
          </a:p>
          <a:p>
            <a:r>
              <a:rPr lang="en-CA" dirty="0"/>
              <a:t>(likes/dislikes past history etc.)</a:t>
            </a:r>
          </a:p>
          <a:p>
            <a:endParaRPr lang="en-CA" dirty="0"/>
          </a:p>
          <a:p>
            <a:r>
              <a:rPr lang="en-CA" dirty="0"/>
              <a:t>Within that, how do you present information about the item?</a:t>
            </a:r>
          </a:p>
          <a:p>
            <a:endParaRPr lang="en-CA" dirty="0"/>
          </a:p>
          <a:p>
            <a:r>
              <a:rPr lang="en-CA" dirty="0"/>
              <a:t>Netflix now has a set of icons it uses, and tries to use the one most likely to get you to click on something</a:t>
            </a:r>
          </a:p>
        </p:txBody>
      </p:sp>
      <p:pic>
        <p:nvPicPr>
          <p:cNvPr id="6" name="Picture 5">
            <a:extLst>
              <a:ext uri="{FF2B5EF4-FFF2-40B4-BE49-F238E27FC236}">
                <a16:creationId xmlns:a16="http://schemas.microsoft.com/office/drawing/2014/main" id="{548C593B-64C8-46E1-8973-67A6A9690D44}"/>
              </a:ext>
            </a:extLst>
          </p:cNvPr>
          <p:cNvPicPr>
            <a:picLocks noChangeAspect="1"/>
          </p:cNvPicPr>
          <p:nvPr/>
        </p:nvPicPr>
        <p:blipFill>
          <a:blip r:embed="rId4"/>
          <a:stretch>
            <a:fillRect/>
          </a:stretch>
        </p:blipFill>
        <p:spPr>
          <a:xfrm>
            <a:off x="0" y="4447918"/>
            <a:ext cx="6264761" cy="2044957"/>
          </a:xfrm>
          <a:prstGeom prst="rect">
            <a:avLst/>
          </a:prstGeom>
        </p:spPr>
      </p:pic>
    </p:spTree>
    <p:extLst>
      <p:ext uri="{BB962C8B-B14F-4D97-AF65-F5344CB8AC3E}">
        <p14:creationId xmlns:p14="http://schemas.microsoft.com/office/powerpoint/2010/main" val="2757751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E7CC-0EB2-448C-8459-35C4D11A6A2E}"/>
              </a:ext>
            </a:extLst>
          </p:cNvPr>
          <p:cNvSpPr>
            <a:spLocks noGrp="1"/>
          </p:cNvSpPr>
          <p:nvPr>
            <p:ph type="title"/>
          </p:nvPr>
        </p:nvSpPr>
        <p:spPr/>
        <p:txBody>
          <a:bodyPr/>
          <a:lstStyle/>
          <a:p>
            <a:r>
              <a:rPr lang="en-CA" dirty="0"/>
              <a:t>Amazon, Same Problem</a:t>
            </a:r>
          </a:p>
        </p:txBody>
      </p:sp>
      <p:pic>
        <p:nvPicPr>
          <p:cNvPr id="6" name="Content Placeholder 5">
            <a:extLst>
              <a:ext uri="{FF2B5EF4-FFF2-40B4-BE49-F238E27FC236}">
                <a16:creationId xmlns:a16="http://schemas.microsoft.com/office/drawing/2014/main" id="{FB946710-588D-46B7-8ECF-45EA35D7229F}"/>
              </a:ext>
            </a:extLst>
          </p:cNvPr>
          <p:cNvPicPr>
            <a:picLocks noGrp="1" noChangeAspect="1"/>
          </p:cNvPicPr>
          <p:nvPr>
            <p:ph idx="1"/>
          </p:nvPr>
        </p:nvPicPr>
        <p:blipFill>
          <a:blip r:embed="rId3"/>
          <a:stretch>
            <a:fillRect/>
          </a:stretch>
        </p:blipFill>
        <p:spPr>
          <a:xfrm>
            <a:off x="2474406" y="1825625"/>
            <a:ext cx="7243187" cy="4351338"/>
          </a:xfrm>
          <a:prstGeom prst="rect">
            <a:avLst/>
          </a:prstGeom>
        </p:spPr>
      </p:pic>
    </p:spTree>
    <p:extLst>
      <p:ext uri="{BB962C8B-B14F-4D97-AF65-F5344CB8AC3E}">
        <p14:creationId xmlns:p14="http://schemas.microsoft.com/office/powerpoint/2010/main" val="994002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Gulf of Evaluation</a:t>
            </a:r>
            <a:endParaRPr lang="en-CA" dirty="0"/>
          </a:p>
        </p:txBody>
      </p:sp>
      <p:sp>
        <p:nvSpPr>
          <p:cNvPr id="3" name="Content Placeholder 2"/>
          <p:cNvSpPr>
            <a:spLocks noGrp="1"/>
          </p:cNvSpPr>
          <p:nvPr>
            <p:ph idx="1"/>
          </p:nvPr>
        </p:nvSpPr>
        <p:spPr/>
        <p:txBody>
          <a:bodyPr>
            <a:normAutofit/>
          </a:bodyPr>
          <a:lstStyle/>
          <a:p>
            <a:r>
              <a:rPr lang="en-GB" dirty="0"/>
              <a:t>How much effort you must use to know if the thing is working properly</a:t>
            </a:r>
          </a:p>
          <a:p>
            <a:r>
              <a:rPr lang="en-GB" dirty="0"/>
              <a:t>Specialized knowledge</a:t>
            </a:r>
          </a:p>
          <a:p>
            <a:r>
              <a:rPr lang="en-GB" dirty="0"/>
              <a:t>Car control panels</a:t>
            </a:r>
          </a:p>
          <a:p>
            <a:r>
              <a:rPr lang="en-GB" dirty="0"/>
              <a:t>E.g. Antilock braking systems</a:t>
            </a:r>
          </a:p>
          <a:p>
            <a:r>
              <a:rPr lang="en-GB" dirty="0"/>
              <a:t>Is an application starting?</a:t>
            </a:r>
          </a:p>
          <a:p>
            <a:r>
              <a:rPr lang="en-GB" dirty="0"/>
              <a:t>Is this device  powered on?</a:t>
            </a:r>
          </a:p>
          <a:p>
            <a:r>
              <a:rPr lang="en-GB" dirty="0"/>
              <a:t>Bluetooth</a:t>
            </a:r>
          </a:p>
          <a:p>
            <a:endParaRPr lang="en-GB" dirty="0"/>
          </a:p>
        </p:txBody>
      </p:sp>
    </p:spTree>
    <p:extLst>
      <p:ext uri="{BB962C8B-B14F-4D97-AF65-F5344CB8AC3E}">
        <p14:creationId xmlns:p14="http://schemas.microsoft.com/office/powerpoint/2010/main" val="3125040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4E12-F9F6-44B9-9FBF-1BEDD3AD2DD6}"/>
              </a:ext>
            </a:extLst>
          </p:cNvPr>
          <p:cNvSpPr>
            <a:spLocks noGrp="1"/>
          </p:cNvSpPr>
          <p:nvPr>
            <p:ph type="title"/>
          </p:nvPr>
        </p:nvSpPr>
        <p:spPr/>
        <p:txBody>
          <a:bodyPr/>
          <a:lstStyle/>
          <a:p>
            <a:r>
              <a:rPr lang="en-US" dirty="0"/>
              <a:t>Gulf of Evaluation</a:t>
            </a:r>
            <a:endParaRPr lang="en-CA" dirty="0"/>
          </a:p>
        </p:txBody>
      </p:sp>
      <p:sp>
        <p:nvSpPr>
          <p:cNvPr id="3" name="Content Placeholder 2">
            <a:extLst>
              <a:ext uri="{FF2B5EF4-FFF2-40B4-BE49-F238E27FC236}">
                <a16:creationId xmlns:a16="http://schemas.microsoft.com/office/drawing/2014/main" id="{CB797182-FF60-4CC6-81EE-F393FF248EC3}"/>
              </a:ext>
            </a:extLst>
          </p:cNvPr>
          <p:cNvSpPr>
            <a:spLocks noGrp="1"/>
          </p:cNvSpPr>
          <p:nvPr>
            <p:ph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can be easy or quite complicated ‘properly’ may require some  specialized knowledge</a:t>
            </a:r>
          </a:p>
          <a:p>
            <a:endParaRPr lang="en-GB" dirty="0"/>
          </a:p>
          <a:p>
            <a:r>
              <a:rPr lang="en-GB" dirty="0"/>
              <a:t>Car control pane</a:t>
            </a:r>
            <a:r>
              <a:rPr lang="en-GB" baseline="0" dirty="0"/>
              <a:t>l are now essentially smartphone control panels</a:t>
            </a:r>
          </a:p>
          <a:p>
            <a:endParaRPr lang="en-GB" baseline="0" dirty="0"/>
          </a:p>
          <a:p>
            <a:r>
              <a:rPr lang="en-GB" baseline="0" dirty="0"/>
              <a:t>Not everyone  knows how ABS works, because how often do you have to slam on your brakes.</a:t>
            </a:r>
          </a:p>
          <a:p>
            <a:r>
              <a:rPr lang="en-GB" baseline="0" dirty="0"/>
              <a:t>Particularly when  they first introduced ABS a lot of people tried to pump ABS (because that’s what you do when you don’t have ABS)… and that made things worse.  A lot worse.  </a:t>
            </a:r>
          </a:p>
          <a:p>
            <a:endParaRPr lang="en-GB" baseline="0" dirty="0"/>
          </a:p>
          <a:p>
            <a:r>
              <a:rPr lang="en-GB" baseline="0" dirty="0"/>
              <a:t>Bluetooth as in Bluetooth pairing.  </a:t>
            </a:r>
            <a:endParaRPr lang="en-CA" dirty="0"/>
          </a:p>
          <a:p>
            <a:endParaRPr lang="en-CA" dirty="0"/>
          </a:p>
        </p:txBody>
      </p:sp>
    </p:spTree>
    <p:extLst>
      <p:ext uri="{BB962C8B-B14F-4D97-AF65-F5344CB8AC3E}">
        <p14:creationId xmlns:p14="http://schemas.microsoft.com/office/powerpoint/2010/main" val="102454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F6C4-7042-4B43-B70C-72E3213A2612}"/>
              </a:ext>
            </a:extLst>
          </p:cNvPr>
          <p:cNvSpPr>
            <a:spLocks noGrp="1"/>
          </p:cNvSpPr>
          <p:nvPr>
            <p:ph type="title"/>
          </p:nvPr>
        </p:nvSpPr>
        <p:spPr/>
        <p:txBody>
          <a:bodyPr/>
          <a:lstStyle/>
          <a:p>
            <a:r>
              <a:rPr lang="en-CA" dirty="0"/>
              <a:t>Other Examples of Functional Requirements</a:t>
            </a:r>
          </a:p>
        </p:txBody>
      </p:sp>
      <p:sp>
        <p:nvSpPr>
          <p:cNvPr id="3" name="Content Placeholder 2">
            <a:extLst>
              <a:ext uri="{FF2B5EF4-FFF2-40B4-BE49-F238E27FC236}">
                <a16:creationId xmlns:a16="http://schemas.microsoft.com/office/drawing/2014/main" id="{790F676A-FC79-417B-8FA0-31774E3DA203}"/>
              </a:ext>
            </a:extLst>
          </p:cNvPr>
          <p:cNvSpPr>
            <a:spLocks noGrp="1"/>
          </p:cNvSpPr>
          <p:nvPr>
            <p:ph idx="1"/>
          </p:nvPr>
        </p:nvSpPr>
        <p:spPr>
          <a:xfrm>
            <a:off x="838200" y="1511300"/>
            <a:ext cx="10515600" cy="4665663"/>
          </a:xfrm>
        </p:spPr>
        <p:txBody>
          <a:bodyPr>
            <a:normAutofit fontScale="70000" lnSpcReduction="20000"/>
          </a:bodyPr>
          <a:lstStyle/>
          <a:p>
            <a:pPr fontAlgn="base"/>
            <a:r>
              <a:rPr lang="en-CA" dirty="0"/>
              <a:t>Business Rules</a:t>
            </a:r>
          </a:p>
          <a:p>
            <a:pPr fontAlgn="base"/>
            <a:r>
              <a:rPr lang="en-CA" dirty="0"/>
              <a:t>Transaction corrections, adjustments and cancellations</a:t>
            </a:r>
          </a:p>
          <a:p>
            <a:pPr fontAlgn="base"/>
            <a:r>
              <a:rPr lang="en-CA" dirty="0"/>
              <a:t>Administrative functions</a:t>
            </a:r>
          </a:p>
          <a:p>
            <a:pPr fontAlgn="base"/>
            <a:r>
              <a:rPr lang="en-CA" dirty="0"/>
              <a:t>Authentication</a:t>
            </a:r>
          </a:p>
          <a:p>
            <a:pPr fontAlgn="base"/>
            <a:r>
              <a:rPr lang="en-CA" dirty="0"/>
              <a:t>Authorization levels</a:t>
            </a:r>
          </a:p>
          <a:p>
            <a:pPr fontAlgn="base"/>
            <a:r>
              <a:rPr lang="en-CA" dirty="0"/>
              <a:t>Audit Tracking</a:t>
            </a:r>
          </a:p>
          <a:p>
            <a:pPr fontAlgn="base"/>
            <a:r>
              <a:rPr lang="en-CA" dirty="0"/>
              <a:t>External Interfaces</a:t>
            </a:r>
          </a:p>
          <a:p>
            <a:pPr fontAlgn="base"/>
            <a:r>
              <a:rPr lang="en-CA" dirty="0"/>
              <a:t>Certification Requirements</a:t>
            </a:r>
          </a:p>
          <a:p>
            <a:pPr fontAlgn="base"/>
            <a:r>
              <a:rPr lang="en-CA" dirty="0"/>
              <a:t>Reporting Requirements</a:t>
            </a:r>
          </a:p>
          <a:p>
            <a:pPr fontAlgn="base"/>
            <a:r>
              <a:rPr lang="en-CA" dirty="0"/>
              <a:t>Historical Data</a:t>
            </a:r>
          </a:p>
          <a:p>
            <a:pPr fontAlgn="base"/>
            <a:r>
              <a:rPr lang="en-CA" dirty="0"/>
              <a:t>Legal or Regulatory Requirements</a:t>
            </a:r>
          </a:p>
          <a:p>
            <a:pPr fontAlgn="base"/>
            <a:endParaRPr lang="en-CA" dirty="0"/>
          </a:p>
          <a:p>
            <a:pPr fontAlgn="base"/>
            <a:r>
              <a:rPr lang="en-CA" sz="3400" dirty="0"/>
              <a:t>You don’t need to remember these (this is more COIS 3030H and 2240H</a:t>
            </a:r>
            <a:r>
              <a:rPr lang="en-CA" dirty="0"/>
              <a:t>)</a:t>
            </a:r>
          </a:p>
          <a:p>
            <a:endParaRPr lang="en-CA" dirty="0"/>
          </a:p>
        </p:txBody>
      </p:sp>
      <p:sp>
        <p:nvSpPr>
          <p:cNvPr id="5" name="TextBox 4">
            <a:extLst>
              <a:ext uri="{FF2B5EF4-FFF2-40B4-BE49-F238E27FC236}">
                <a16:creationId xmlns:a16="http://schemas.microsoft.com/office/drawing/2014/main" id="{745C9A76-2CC9-4E8E-8A11-6A0FD47E5DD1}"/>
              </a:ext>
            </a:extLst>
          </p:cNvPr>
          <p:cNvSpPr txBox="1"/>
          <p:nvPr/>
        </p:nvSpPr>
        <p:spPr>
          <a:xfrm>
            <a:off x="2184763" y="6169709"/>
            <a:ext cx="6093822" cy="646331"/>
          </a:xfrm>
          <a:prstGeom prst="rect">
            <a:avLst/>
          </a:prstGeom>
          <a:noFill/>
        </p:spPr>
        <p:txBody>
          <a:bodyPr wrap="square">
            <a:spAutoFit/>
          </a:bodyPr>
          <a:lstStyle/>
          <a:p>
            <a:r>
              <a:rPr lang="en-CA" dirty="0"/>
              <a:t>https://reqtest.com/requirements-blog/functional-vs-non-functional-requirements/</a:t>
            </a:r>
          </a:p>
        </p:txBody>
      </p:sp>
    </p:spTree>
    <p:extLst>
      <p:ext uri="{BB962C8B-B14F-4D97-AF65-F5344CB8AC3E}">
        <p14:creationId xmlns:p14="http://schemas.microsoft.com/office/powerpoint/2010/main" val="3319331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Actual Miss Universe Winner Card</a:t>
            </a:r>
          </a:p>
        </p:txBody>
      </p:sp>
      <p:pic>
        <p:nvPicPr>
          <p:cNvPr id="1026" name="Picture 2" descr="https://thehustle.co/wp-content/uploads/2015/12/missuniverse02_og_image.jpg">
            <a:extLst>
              <a:ext uri="{FF2B5EF4-FFF2-40B4-BE49-F238E27FC236}">
                <a16:creationId xmlns:a16="http://schemas.microsoft.com/office/drawing/2014/main" id="{B9027027-4AF7-4B57-A927-9AC65EFAFAA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6400" y="1676401"/>
            <a:ext cx="8442874" cy="443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686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Gulf of Evaluation</a:t>
            </a:r>
            <a:br>
              <a:rPr lang="en-GB" dirty="0"/>
            </a:br>
            <a:r>
              <a:rPr lang="en-GB" dirty="0"/>
              <a:t>Acknowledging Input</a:t>
            </a:r>
            <a:endParaRPr lang="en-CA" dirty="0"/>
          </a:p>
        </p:txBody>
      </p:sp>
      <p:sp>
        <p:nvSpPr>
          <p:cNvPr id="3" name="Content Placeholder 2"/>
          <p:cNvSpPr>
            <a:spLocks noGrp="1"/>
          </p:cNvSpPr>
          <p:nvPr>
            <p:ph idx="1"/>
          </p:nvPr>
        </p:nvSpPr>
        <p:spPr/>
        <p:txBody>
          <a:bodyPr/>
          <a:lstStyle/>
          <a:p>
            <a:r>
              <a:rPr lang="en-GB" dirty="0"/>
              <a:t>Signal Users that they have pressed a button</a:t>
            </a:r>
          </a:p>
          <a:p>
            <a:r>
              <a:rPr lang="en-GB" dirty="0"/>
              <a:t>Can be audio/visual/tactile/all of the above</a:t>
            </a:r>
          </a:p>
          <a:p>
            <a:r>
              <a:rPr lang="en-GB" dirty="0"/>
              <a:t>What about repeated inputs?</a:t>
            </a:r>
          </a:p>
          <a:p>
            <a:pPr lvl="1"/>
            <a:r>
              <a:rPr lang="en-GB" dirty="0"/>
              <a:t>Acknowledging every key press when typing can be really annoying</a:t>
            </a:r>
          </a:p>
          <a:p>
            <a:pPr lvl="1"/>
            <a:r>
              <a:rPr lang="en-GB" dirty="0"/>
              <a:t>Essentially you overwhelm with feedback</a:t>
            </a:r>
            <a:endParaRPr lang="en-CA" dirty="0"/>
          </a:p>
          <a:p>
            <a:r>
              <a:rPr lang="en-GB" dirty="0"/>
              <a:t>What about very rare inputs?</a:t>
            </a:r>
          </a:p>
          <a:p>
            <a:pPr lvl="1"/>
            <a:r>
              <a:rPr lang="en-GB" dirty="0"/>
              <a:t>People may have no idea what the signal is. </a:t>
            </a:r>
          </a:p>
        </p:txBody>
      </p:sp>
    </p:spTree>
    <p:extLst>
      <p:ext uri="{BB962C8B-B14F-4D97-AF65-F5344CB8AC3E}">
        <p14:creationId xmlns:p14="http://schemas.microsoft.com/office/powerpoint/2010/main" val="3258129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Gulf of Evaluation</a:t>
            </a:r>
            <a:br>
              <a:rPr lang="en-GB" dirty="0"/>
            </a:br>
            <a:r>
              <a:rPr lang="en-GB" dirty="0"/>
              <a:t>Responding to Input</a:t>
            </a:r>
            <a:endParaRPr lang="en-CA" dirty="0"/>
          </a:p>
        </p:txBody>
      </p:sp>
      <p:sp>
        <p:nvSpPr>
          <p:cNvPr id="3" name="Content Placeholder 2"/>
          <p:cNvSpPr>
            <a:spLocks noGrp="1"/>
          </p:cNvSpPr>
          <p:nvPr>
            <p:ph idx="1"/>
          </p:nvPr>
        </p:nvSpPr>
        <p:spPr/>
        <p:txBody>
          <a:bodyPr>
            <a:normAutofit fontScale="92500" lnSpcReduction="10000"/>
          </a:bodyPr>
          <a:lstStyle/>
          <a:p>
            <a:r>
              <a:rPr lang="en-GB" dirty="0"/>
              <a:t>In mechanical and electrical devices you usually have some sort of immediate action</a:t>
            </a:r>
          </a:p>
          <a:p>
            <a:r>
              <a:rPr lang="en-GB" dirty="0"/>
              <a:t>E.g. a light switch or a door or the like</a:t>
            </a:r>
          </a:p>
          <a:p>
            <a:r>
              <a:rPr lang="en-GB" dirty="0"/>
              <a:t>What if you push on a door and it doesn’t move.  Is  it locked or stuck?</a:t>
            </a:r>
          </a:p>
          <a:p>
            <a:r>
              <a:rPr lang="en-GB" dirty="0"/>
              <a:t>Software is tricky – what  if the CPU is busy?</a:t>
            </a:r>
          </a:p>
          <a:p>
            <a:r>
              <a:rPr lang="en-GB" dirty="0"/>
              <a:t>CPU multitasking is really quite difficult.  </a:t>
            </a:r>
          </a:p>
          <a:p>
            <a:r>
              <a:rPr lang="en-GB" dirty="0"/>
              <a:t>Task prioritization is even harder</a:t>
            </a:r>
          </a:p>
          <a:p>
            <a:r>
              <a:rPr lang="en-GB" dirty="0"/>
              <a:t>Ideally you want to not make the user wait for</a:t>
            </a:r>
            <a:r>
              <a:rPr lang="en-GB" baseline="0" dirty="0"/>
              <a:t> whatever they said ‘do this’</a:t>
            </a:r>
            <a:r>
              <a:rPr lang="en-CA" baseline="0" dirty="0"/>
              <a:t>, unfortunately physical device limits make that a problem (inductance or capacitance in electrical systems, defects etc.)</a:t>
            </a:r>
          </a:p>
          <a:p>
            <a:endParaRPr lang="en-GB" dirty="0"/>
          </a:p>
          <a:p>
            <a:endParaRPr lang="en-GB" dirty="0"/>
          </a:p>
        </p:txBody>
      </p:sp>
    </p:spTree>
    <p:extLst>
      <p:ext uri="{BB962C8B-B14F-4D97-AF65-F5344CB8AC3E}">
        <p14:creationId xmlns:p14="http://schemas.microsoft.com/office/powerpoint/2010/main" val="646498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GoE</a:t>
            </a:r>
            <a:r>
              <a:rPr lang="en-GB" dirty="0"/>
              <a:t> in UI design</a:t>
            </a:r>
            <a:endParaRPr lang="en-CA" dirty="0"/>
          </a:p>
        </p:txBody>
      </p:sp>
      <p:sp>
        <p:nvSpPr>
          <p:cNvPr id="3" name="Content Placeholder 2"/>
          <p:cNvSpPr>
            <a:spLocks noGrp="1"/>
          </p:cNvSpPr>
          <p:nvPr>
            <p:ph idx="1"/>
          </p:nvPr>
        </p:nvSpPr>
        <p:spPr/>
        <p:txBody>
          <a:bodyPr/>
          <a:lstStyle/>
          <a:p>
            <a:r>
              <a:rPr lang="en-GB" dirty="0"/>
              <a:t>Interface -&gt; Perception -&gt; interpretation -&gt;evaluation</a:t>
            </a:r>
          </a:p>
          <a:p>
            <a:pPr marL="0" indent="0">
              <a:buNone/>
            </a:pPr>
            <a:endParaRPr lang="en-GB" dirty="0"/>
          </a:p>
          <a:p>
            <a:pPr marL="0" indent="0">
              <a:buNone/>
            </a:pPr>
            <a:r>
              <a:rPr lang="en-GB" dirty="0"/>
              <a:t>Which is the same as we talk about here.  You have a thing (interface) -&gt; people need gather feedback (perception) -&gt; they need to understand the feedback (interpretation) -&gt; need to know if it’s working</a:t>
            </a:r>
            <a:endParaRPr lang="en-CA" dirty="0"/>
          </a:p>
        </p:txBody>
      </p:sp>
    </p:spTree>
    <p:extLst>
      <p:ext uri="{BB962C8B-B14F-4D97-AF65-F5344CB8AC3E}">
        <p14:creationId xmlns:p14="http://schemas.microsoft.com/office/powerpoint/2010/main" val="3490483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Discovering New Things</a:t>
            </a:r>
            <a:endParaRPr lang="en-CA" dirty="0"/>
          </a:p>
        </p:txBody>
      </p:sp>
      <p:sp>
        <p:nvSpPr>
          <p:cNvPr id="3" name="Content Placeholder 2"/>
          <p:cNvSpPr>
            <a:spLocks noGrp="1"/>
          </p:cNvSpPr>
          <p:nvPr>
            <p:ph idx="1"/>
          </p:nvPr>
        </p:nvSpPr>
        <p:spPr/>
        <p:txBody>
          <a:bodyPr/>
          <a:lstStyle/>
          <a:p>
            <a:r>
              <a:rPr lang="en-GB" dirty="0"/>
              <a:t>(AKA how do you use something you’ve never seen before). </a:t>
            </a:r>
          </a:p>
          <a:p>
            <a:r>
              <a:rPr lang="en-GB" dirty="0"/>
              <a:t>Constraints</a:t>
            </a:r>
          </a:p>
          <a:p>
            <a:r>
              <a:rPr lang="en-GB" dirty="0"/>
              <a:t>Discoverability</a:t>
            </a:r>
          </a:p>
          <a:p>
            <a:r>
              <a:rPr lang="en-GB" dirty="0"/>
              <a:t>Feedback</a:t>
            </a:r>
          </a:p>
          <a:p>
            <a:endParaRPr lang="en-GB" dirty="0"/>
          </a:p>
          <a:p>
            <a:r>
              <a:rPr lang="en-GB" dirty="0"/>
              <a:t>Cultural conventions</a:t>
            </a:r>
          </a:p>
          <a:p>
            <a:endParaRPr lang="en-CA" dirty="0"/>
          </a:p>
        </p:txBody>
      </p:sp>
    </p:spTree>
    <p:extLst>
      <p:ext uri="{BB962C8B-B14F-4D97-AF65-F5344CB8AC3E}">
        <p14:creationId xmlns:p14="http://schemas.microsoft.com/office/powerpoint/2010/main" val="3661212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 name="Content Placeholder 3"/>
          <p:cNvPicPr>
            <a:picLocks noGrp="1" noChangeAspect="1"/>
          </p:cNvPicPr>
          <p:nvPr>
            <p:ph idx="1"/>
          </p:nvPr>
        </p:nvPicPr>
        <p:blipFill>
          <a:blip r:embed="rId3"/>
          <a:stretch>
            <a:fillRect/>
          </a:stretch>
        </p:blipFill>
        <p:spPr>
          <a:xfrm>
            <a:off x="684144" y="59633"/>
            <a:ext cx="10516990" cy="6584675"/>
          </a:xfrm>
          <a:prstGeom prst="rect">
            <a:avLst/>
          </a:prstGeom>
        </p:spPr>
      </p:pic>
    </p:spTree>
    <p:extLst>
      <p:ext uri="{BB962C8B-B14F-4D97-AF65-F5344CB8AC3E}">
        <p14:creationId xmlns:p14="http://schemas.microsoft.com/office/powerpoint/2010/main" val="3506645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a:t>
            </a:r>
            <a:endParaRPr lang="en-CA" dirty="0"/>
          </a:p>
        </p:txBody>
      </p:sp>
      <p:sp>
        <p:nvSpPr>
          <p:cNvPr id="3" name="Content Placeholder 2"/>
          <p:cNvSpPr>
            <a:spLocks noGrp="1"/>
          </p:cNvSpPr>
          <p:nvPr>
            <p:ph idx="1"/>
          </p:nvPr>
        </p:nvSpPr>
        <p:spPr/>
        <p:txBody>
          <a:bodyPr/>
          <a:lstStyle/>
          <a:p>
            <a:r>
              <a:rPr lang="en-GB" dirty="0"/>
              <a:t>What can this thing possibly do?</a:t>
            </a:r>
            <a:endParaRPr lang="en-CA" dirty="0"/>
          </a:p>
          <a:p>
            <a:r>
              <a:rPr lang="en-GB" dirty="0"/>
              <a:t>Doors open and close, but can you stick them open or closed</a:t>
            </a:r>
          </a:p>
          <a:p>
            <a:r>
              <a:rPr lang="en-GB" dirty="0"/>
              <a:t>What if they have disabled button access?  </a:t>
            </a:r>
          </a:p>
          <a:p>
            <a:r>
              <a:rPr lang="en-GB" dirty="0"/>
              <a:t>Software (and miniaturization) completely breaks intuition about constraints. </a:t>
            </a:r>
          </a:p>
          <a:p>
            <a:endParaRPr lang="en-GB" dirty="0"/>
          </a:p>
        </p:txBody>
      </p:sp>
    </p:spTree>
    <p:extLst>
      <p:ext uri="{BB962C8B-B14F-4D97-AF65-F5344CB8AC3E}">
        <p14:creationId xmlns:p14="http://schemas.microsoft.com/office/powerpoint/2010/main" val="1171804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 - Physical</a:t>
            </a:r>
            <a:endParaRPr lang="en-CA" dirty="0"/>
          </a:p>
        </p:txBody>
      </p:sp>
      <p:sp>
        <p:nvSpPr>
          <p:cNvPr id="3" name="Content Placeholder 2"/>
          <p:cNvSpPr>
            <a:spLocks noGrp="1"/>
          </p:cNvSpPr>
          <p:nvPr>
            <p:ph idx="1"/>
          </p:nvPr>
        </p:nvSpPr>
        <p:spPr/>
        <p:txBody>
          <a:bodyPr/>
          <a:lstStyle/>
          <a:p>
            <a:r>
              <a:rPr lang="en-GB" dirty="0"/>
              <a:t>Literally the physical limits of a thing</a:t>
            </a:r>
          </a:p>
          <a:p>
            <a:r>
              <a:rPr lang="en-GB" dirty="0"/>
              <a:t>You cannot fit a CD in a tape player</a:t>
            </a:r>
          </a:p>
          <a:p>
            <a:r>
              <a:rPr lang="en-GB" dirty="0"/>
              <a:t>Only useful if you can interpret the physical constraints</a:t>
            </a:r>
          </a:p>
          <a:p>
            <a:r>
              <a:rPr lang="en-GB" dirty="0"/>
              <a:t>Think Ikea furniture where you have many similar pieces that are very precisely for different things (screws and nails have this problem all the time)</a:t>
            </a:r>
          </a:p>
          <a:p>
            <a:endParaRPr lang="en-CA" dirty="0"/>
          </a:p>
        </p:txBody>
      </p:sp>
    </p:spTree>
    <p:extLst>
      <p:ext uri="{BB962C8B-B14F-4D97-AF65-F5344CB8AC3E}">
        <p14:creationId xmlns:p14="http://schemas.microsoft.com/office/powerpoint/2010/main" val="3580729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 - Cultural</a:t>
            </a:r>
            <a:endParaRPr lang="en-CA" dirty="0"/>
          </a:p>
        </p:txBody>
      </p:sp>
      <p:sp>
        <p:nvSpPr>
          <p:cNvPr id="3" name="Content Placeholder 2"/>
          <p:cNvSpPr>
            <a:spLocks noGrp="1"/>
          </p:cNvSpPr>
          <p:nvPr>
            <p:ph idx="1"/>
          </p:nvPr>
        </p:nvSpPr>
        <p:spPr/>
        <p:txBody>
          <a:bodyPr/>
          <a:lstStyle/>
          <a:p>
            <a:r>
              <a:rPr lang="en-GB" dirty="0"/>
              <a:t>You wouldn’t have a CD or a tape player under the </a:t>
            </a:r>
            <a:r>
              <a:rPr lang="en-GB" dirty="0" err="1"/>
              <a:t>taleban</a:t>
            </a:r>
            <a:endParaRPr lang="en-GB" dirty="0"/>
          </a:p>
          <a:p>
            <a:r>
              <a:rPr lang="en-GB" dirty="0"/>
              <a:t>Some things are the way they are because that’s the way they necessarily were (legacy problem).</a:t>
            </a:r>
          </a:p>
          <a:p>
            <a:endParaRPr lang="en-GB" dirty="0"/>
          </a:p>
          <a:p>
            <a:endParaRPr lang="en-GB" dirty="0"/>
          </a:p>
          <a:p>
            <a:r>
              <a:rPr lang="en-GB" dirty="0"/>
              <a:t>Cultural constraints is in part the sorts of things you would expect in that area</a:t>
            </a:r>
          </a:p>
          <a:p>
            <a:endParaRPr lang="en-GB" dirty="0"/>
          </a:p>
          <a:p>
            <a:endParaRPr lang="en-GB" dirty="0"/>
          </a:p>
          <a:p>
            <a:endParaRPr lang="en-CA" dirty="0"/>
          </a:p>
        </p:txBody>
      </p:sp>
    </p:spTree>
    <p:extLst>
      <p:ext uri="{BB962C8B-B14F-4D97-AF65-F5344CB8AC3E}">
        <p14:creationId xmlns:p14="http://schemas.microsoft.com/office/powerpoint/2010/main" val="419467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Culture continued</a:t>
            </a:r>
            <a:endParaRPr lang="en-CA" dirty="0"/>
          </a:p>
        </p:txBody>
      </p:sp>
      <p:sp>
        <p:nvSpPr>
          <p:cNvPr id="3" name="Content Placeholder 2"/>
          <p:cNvSpPr>
            <a:spLocks noGrp="1"/>
          </p:cNvSpPr>
          <p:nvPr>
            <p:ph idx="1"/>
          </p:nvPr>
        </p:nvSpPr>
        <p:spPr>
          <a:xfrm>
            <a:off x="992256" y="1744318"/>
            <a:ext cx="3962400" cy="4343400"/>
          </a:xfrm>
        </p:spPr>
        <p:txBody>
          <a:bodyPr/>
          <a:lstStyle/>
          <a:p>
            <a:r>
              <a:rPr lang="en-GB" dirty="0"/>
              <a:t>Japanese cuteness</a:t>
            </a:r>
          </a:p>
          <a:p>
            <a:r>
              <a:rPr lang="en-GB" dirty="0"/>
              <a:t>Called </a:t>
            </a:r>
            <a:r>
              <a:rPr lang="en-GB" dirty="0" err="1"/>
              <a:t>Kawaii</a:t>
            </a:r>
            <a:endParaRPr lang="en-GB" dirty="0"/>
          </a:p>
          <a:p>
            <a:endParaRPr lang="en-GB" dirty="0"/>
          </a:p>
          <a:p>
            <a:r>
              <a:rPr lang="en-GB" dirty="0"/>
              <a:t>If you saw these as road markers here you’d expect there to be more than just… road markers</a:t>
            </a:r>
          </a:p>
          <a:p>
            <a:endParaRPr lang="en-GB" dirty="0"/>
          </a:p>
          <a:p>
            <a:endParaRPr lang="en-GB" dirty="0"/>
          </a:p>
        </p:txBody>
      </p:sp>
      <p:pic>
        <p:nvPicPr>
          <p:cNvPr id="4" name="Picture 3"/>
          <p:cNvPicPr>
            <a:picLocks noChangeAspect="1"/>
          </p:cNvPicPr>
          <p:nvPr/>
        </p:nvPicPr>
        <p:blipFill>
          <a:blip r:embed="rId3"/>
          <a:stretch>
            <a:fillRect/>
          </a:stretch>
        </p:blipFill>
        <p:spPr>
          <a:xfrm>
            <a:off x="6278762" y="1442691"/>
            <a:ext cx="3932039" cy="5242719"/>
          </a:xfrm>
          <a:prstGeom prst="rect">
            <a:avLst/>
          </a:prstGeom>
        </p:spPr>
      </p:pic>
    </p:spTree>
    <p:extLst>
      <p:ext uri="{BB962C8B-B14F-4D97-AF65-F5344CB8AC3E}">
        <p14:creationId xmlns:p14="http://schemas.microsoft.com/office/powerpoint/2010/main" val="2511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854-F1DE-426E-A202-272F6AD98A71}"/>
              </a:ext>
            </a:extLst>
          </p:cNvPr>
          <p:cNvSpPr>
            <a:spLocks noGrp="1"/>
          </p:cNvSpPr>
          <p:nvPr>
            <p:ph type="title"/>
          </p:nvPr>
        </p:nvSpPr>
        <p:spPr/>
        <p:txBody>
          <a:bodyPr/>
          <a:lstStyle/>
          <a:p>
            <a:r>
              <a:rPr lang="en-CA" dirty="0"/>
              <a:t>What Do We Mean?</a:t>
            </a:r>
          </a:p>
        </p:txBody>
      </p:sp>
      <p:sp>
        <p:nvSpPr>
          <p:cNvPr id="3" name="Content Placeholder 2">
            <a:extLst>
              <a:ext uri="{FF2B5EF4-FFF2-40B4-BE49-F238E27FC236}">
                <a16:creationId xmlns:a16="http://schemas.microsoft.com/office/drawing/2014/main" id="{BAA3649E-B6D3-450A-B615-65E0847E062D}"/>
              </a:ext>
            </a:extLst>
          </p:cNvPr>
          <p:cNvSpPr>
            <a:spLocks noGrp="1"/>
          </p:cNvSpPr>
          <p:nvPr>
            <p:ph idx="1"/>
          </p:nvPr>
        </p:nvSpPr>
        <p:spPr/>
        <p:txBody>
          <a:bodyPr/>
          <a:lstStyle/>
          <a:p>
            <a:r>
              <a:rPr lang="en-CA" dirty="0"/>
              <a:t>You build a product that accomplishes some functional thing </a:t>
            </a:r>
          </a:p>
          <a:p>
            <a:r>
              <a:rPr lang="en-CA" dirty="0"/>
              <a:t>That usually means presenting or gathering information based on some requirements.  e.g. </a:t>
            </a:r>
          </a:p>
          <a:p>
            <a:pPr lvl="1"/>
            <a:r>
              <a:rPr lang="en-CA" dirty="0"/>
              <a:t>Only show certain information to administrators</a:t>
            </a:r>
          </a:p>
          <a:p>
            <a:pPr lvl="1"/>
            <a:r>
              <a:rPr lang="en-CA" dirty="0"/>
              <a:t>Show news articles to users sorted by date </a:t>
            </a:r>
          </a:p>
          <a:p>
            <a:pPr lvl="1"/>
            <a:r>
              <a:rPr lang="en-CA" dirty="0"/>
              <a:t>Allow users to search for data based on keywords (the user needs to input keywords)</a:t>
            </a:r>
          </a:p>
          <a:p>
            <a:pPr lvl="1"/>
            <a:endParaRPr lang="en-CA" dirty="0"/>
          </a:p>
          <a:p>
            <a:r>
              <a:rPr lang="en-CA" dirty="0"/>
              <a:t>System level might be something like “Move data more than X old to an archive”</a:t>
            </a:r>
          </a:p>
        </p:txBody>
      </p:sp>
    </p:spTree>
    <p:extLst>
      <p:ext uri="{BB962C8B-B14F-4D97-AF65-F5344CB8AC3E}">
        <p14:creationId xmlns:p14="http://schemas.microsoft.com/office/powerpoint/2010/main" val="522215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Culture Continued</a:t>
            </a:r>
            <a:endParaRPr lang="en-CA" dirty="0"/>
          </a:p>
        </p:txBody>
      </p:sp>
      <p:sp>
        <p:nvSpPr>
          <p:cNvPr id="3" name="Content Placeholder 2"/>
          <p:cNvSpPr>
            <a:spLocks noGrp="1"/>
          </p:cNvSpPr>
          <p:nvPr>
            <p:ph idx="1"/>
          </p:nvPr>
        </p:nvSpPr>
        <p:spPr/>
        <p:txBody>
          <a:bodyPr/>
          <a:lstStyle/>
          <a:p>
            <a:r>
              <a:rPr lang="en-GB" dirty="0"/>
              <a:t>Within a culture we have legacy</a:t>
            </a:r>
          </a:p>
          <a:p>
            <a:r>
              <a:rPr lang="en-GB" dirty="0"/>
              <a:t>Blinking headlights on a car means something here (context sensitive signals)</a:t>
            </a:r>
          </a:p>
          <a:p>
            <a:r>
              <a:rPr lang="en-GB" dirty="0"/>
              <a:t>But it means different things in different places</a:t>
            </a:r>
          </a:p>
          <a:p>
            <a:r>
              <a:rPr lang="en-GB" dirty="0"/>
              <a:t>Do you kiss, handshake, bow or something else</a:t>
            </a:r>
          </a:p>
          <a:p>
            <a:r>
              <a:rPr lang="en-GB" dirty="0"/>
              <a:t>Is a head nod yes or no?</a:t>
            </a:r>
          </a:p>
          <a:p>
            <a:r>
              <a:rPr lang="en-GB" dirty="0"/>
              <a:t>Left or Right hand side driving (think driving games)</a:t>
            </a:r>
          </a:p>
          <a:p>
            <a:r>
              <a:rPr lang="en-GB" dirty="0"/>
              <a:t>Each place on the web is it’s own culture but there’s broader Internet cultural conventions about how information is presented</a:t>
            </a:r>
          </a:p>
        </p:txBody>
      </p:sp>
    </p:spTree>
    <p:extLst>
      <p:ext uri="{BB962C8B-B14F-4D97-AF65-F5344CB8AC3E}">
        <p14:creationId xmlns:p14="http://schemas.microsoft.com/office/powerpoint/2010/main" val="3118357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Culture </a:t>
            </a:r>
            <a:endParaRPr lang="en-CA" dirty="0"/>
          </a:p>
        </p:txBody>
      </p:sp>
      <p:sp>
        <p:nvSpPr>
          <p:cNvPr id="3" name="Content Placeholder 2"/>
          <p:cNvSpPr>
            <a:spLocks noGrp="1"/>
          </p:cNvSpPr>
          <p:nvPr>
            <p:ph idx="1"/>
          </p:nvPr>
        </p:nvSpPr>
        <p:spPr/>
        <p:txBody>
          <a:bodyPr/>
          <a:lstStyle/>
          <a:p>
            <a:r>
              <a:rPr lang="en-GB" dirty="0"/>
              <a:t>Work hour/Days</a:t>
            </a:r>
          </a:p>
          <a:p>
            <a:r>
              <a:rPr lang="en-GB" dirty="0"/>
              <a:t>Alcohol tolerance at work functions</a:t>
            </a:r>
          </a:p>
          <a:p>
            <a:r>
              <a:rPr lang="en-GB" dirty="0"/>
              <a:t>Religion/Politics</a:t>
            </a:r>
          </a:p>
          <a:p>
            <a:r>
              <a:rPr lang="en-GB" dirty="0"/>
              <a:t>Sleeping on the job/at the office</a:t>
            </a:r>
          </a:p>
          <a:p>
            <a:r>
              <a:rPr lang="en-GB" dirty="0"/>
              <a:t>Diet</a:t>
            </a:r>
          </a:p>
          <a:p>
            <a:r>
              <a:rPr lang="en-GB" dirty="0"/>
              <a:t>Government structure</a:t>
            </a:r>
          </a:p>
          <a:p>
            <a:r>
              <a:rPr lang="en-GB" dirty="0"/>
              <a:t>Housing</a:t>
            </a:r>
          </a:p>
        </p:txBody>
      </p:sp>
    </p:spTree>
    <p:extLst>
      <p:ext uri="{BB962C8B-B14F-4D97-AF65-F5344CB8AC3E}">
        <p14:creationId xmlns:p14="http://schemas.microsoft.com/office/powerpoint/2010/main" val="1407379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 -Semantic</a:t>
            </a:r>
            <a:endParaRPr lang="en-CA" dirty="0"/>
          </a:p>
        </p:txBody>
      </p:sp>
      <p:sp>
        <p:nvSpPr>
          <p:cNvPr id="3" name="Content Placeholder 2"/>
          <p:cNvSpPr>
            <a:spLocks noGrp="1"/>
          </p:cNvSpPr>
          <p:nvPr>
            <p:ph idx="1"/>
          </p:nvPr>
        </p:nvSpPr>
        <p:spPr/>
        <p:txBody>
          <a:bodyPr>
            <a:normAutofit/>
          </a:bodyPr>
          <a:lstStyle/>
          <a:p>
            <a:r>
              <a:rPr lang="en-GB" dirty="0"/>
              <a:t>Semantic is hopefully a cultural constraint most of us agree on</a:t>
            </a:r>
          </a:p>
          <a:p>
            <a:r>
              <a:rPr lang="en-GB" dirty="0"/>
              <a:t>What do red lights mean?  Stop!</a:t>
            </a:r>
          </a:p>
          <a:p>
            <a:r>
              <a:rPr lang="en-GB" dirty="0"/>
              <a:t>Unfortunately they can change in meaning over time.</a:t>
            </a:r>
          </a:p>
          <a:p>
            <a:r>
              <a:rPr lang="en-GB" dirty="0"/>
              <a:t>Semantic applies to the meaning of the situation</a:t>
            </a:r>
          </a:p>
          <a:p>
            <a:r>
              <a:rPr lang="en-GB" dirty="0"/>
              <a:t>In software testing it refers to only testing things which make sense together</a:t>
            </a:r>
          </a:p>
          <a:p>
            <a:r>
              <a:rPr lang="en-GB" dirty="0"/>
              <a:t>Semantic is meaning from context</a:t>
            </a:r>
            <a:endParaRPr lang="en-CA" dirty="0"/>
          </a:p>
        </p:txBody>
      </p:sp>
    </p:spTree>
    <p:extLst>
      <p:ext uri="{BB962C8B-B14F-4D97-AF65-F5344CB8AC3E}">
        <p14:creationId xmlns:p14="http://schemas.microsoft.com/office/powerpoint/2010/main" val="2899791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 - Logical</a:t>
            </a:r>
            <a:endParaRPr lang="en-CA" dirty="0"/>
          </a:p>
        </p:txBody>
      </p:sp>
      <p:sp>
        <p:nvSpPr>
          <p:cNvPr id="3" name="Content Placeholder 2"/>
          <p:cNvSpPr>
            <a:spLocks noGrp="1"/>
          </p:cNvSpPr>
          <p:nvPr>
            <p:ph idx="1"/>
          </p:nvPr>
        </p:nvSpPr>
        <p:spPr/>
        <p:txBody>
          <a:bodyPr/>
          <a:lstStyle/>
          <a:p>
            <a:r>
              <a:rPr lang="en-GB" dirty="0"/>
              <a:t>If you take something apart and put it back together and have leftover  parts you’ve clearly mucked it up</a:t>
            </a:r>
          </a:p>
          <a:p>
            <a:r>
              <a:rPr lang="en-GB" dirty="0"/>
              <a:t>If there are 2 lights and 2 switches well obviously one light  should control one switch…</a:t>
            </a:r>
          </a:p>
          <a:p>
            <a:endParaRPr lang="en-GB" dirty="0"/>
          </a:p>
        </p:txBody>
      </p:sp>
    </p:spTree>
    <p:extLst>
      <p:ext uri="{BB962C8B-B14F-4D97-AF65-F5344CB8AC3E}">
        <p14:creationId xmlns:p14="http://schemas.microsoft.com/office/powerpoint/2010/main" val="1468459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a:t>
            </a:r>
            <a:endParaRPr lang="en-CA" dirty="0"/>
          </a:p>
        </p:txBody>
      </p:sp>
      <p:sp>
        <p:nvSpPr>
          <p:cNvPr id="3" name="Content Placeholder 2"/>
          <p:cNvSpPr>
            <a:spLocks noGrp="1"/>
          </p:cNvSpPr>
          <p:nvPr>
            <p:ph idx="1"/>
          </p:nvPr>
        </p:nvSpPr>
        <p:spPr/>
        <p:txBody>
          <a:bodyPr/>
          <a:lstStyle/>
          <a:p>
            <a:r>
              <a:rPr lang="en-GB" dirty="0"/>
              <a:t>Using what we know about constraints we can use them to deliberately constrain bad/unintended/dangerous action</a:t>
            </a:r>
          </a:p>
          <a:p>
            <a:r>
              <a:rPr lang="en-GB" dirty="0"/>
              <a:t>And ideally allow/afford  interesting/desirable/useful stuff</a:t>
            </a:r>
          </a:p>
          <a:p>
            <a:endParaRPr lang="en-GB" dirty="0"/>
          </a:p>
        </p:txBody>
      </p:sp>
    </p:spTree>
    <p:extLst>
      <p:ext uri="{BB962C8B-B14F-4D97-AF65-F5344CB8AC3E}">
        <p14:creationId xmlns:p14="http://schemas.microsoft.com/office/powerpoint/2010/main" val="3401237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Discoverability</a:t>
            </a:r>
            <a:endParaRPr lang="en-CA" dirty="0"/>
          </a:p>
        </p:txBody>
      </p:sp>
      <p:sp>
        <p:nvSpPr>
          <p:cNvPr id="3" name="Content Placeholder 2"/>
          <p:cNvSpPr>
            <a:spLocks noGrp="1"/>
          </p:cNvSpPr>
          <p:nvPr>
            <p:ph idx="1"/>
          </p:nvPr>
        </p:nvSpPr>
        <p:spPr/>
        <p:txBody>
          <a:bodyPr/>
          <a:lstStyle/>
          <a:p>
            <a:r>
              <a:rPr lang="en-GB" dirty="0"/>
              <a:t>How do you know how to work something?</a:t>
            </a:r>
          </a:p>
          <a:p>
            <a:r>
              <a:rPr lang="en-GB" dirty="0"/>
              <a:t>What if you cannot find the controls?</a:t>
            </a:r>
            <a:br>
              <a:rPr lang="en-GB" dirty="0"/>
            </a:br>
            <a:endParaRPr lang="en-GB" dirty="0"/>
          </a:p>
          <a:p>
            <a:r>
              <a:rPr lang="en-GB" dirty="0"/>
              <a:t>Constraints determine how you can use something</a:t>
            </a:r>
          </a:p>
          <a:p>
            <a:r>
              <a:rPr lang="en-GB" dirty="0"/>
              <a:t>Discoverability is how you actually use the damn thing.  </a:t>
            </a:r>
            <a:endParaRPr lang="en-CA" dirty="0"/>
          </a:p>
        </p:txBody>
      </p:sp>
    </p:spTree>
    <p:extLst>
      <p:ext uri="{BB962C8B-B14F-4D97-AF65-F5344CB8AC3E}">
        <p14:creationId xmlns:p14="http://schemas.microsoft.com/office/powerpoint/2010/main" val="3139946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does this website do?</a:t>
            </a:r>
          </a:p>
        </p:txBody>
      </p:sp>
      <p:pic>
        <p:nvPicPr>
          <p:cNvPr id="4" name="Content Placeholder 3"/>
          <p:cNvPicPr>
            <a:picLocks noGrp="1" noChangeAspect="1"/>
          </p:cNvPicPr>
          <p:nvPr>
            <p:ph idx="1"/>
          </p:nvPr>
        </p:nvPicPr>
        <p:blipFill>
          <a:blip r:embed="rId3"/>
          <a:stretch>
            <a:fillRect/>
          </a:stretch>
        </p:blipFill>
        <p:spPr>
          <a:xfrm>
            <a:off x="1981200" y="1652503"/>
            <a:ext cx="8229600" cy="4421359"/>
          </a:xfrm>
          <a:prstGeom prst="rect">
            <a:avLst/>
          </a:prstGeom>
        </p:spPr>
      </p:pic>
    </p:spTree>
    <p:extLst>
      <p:ext uri="{BB962C8B-B14F-4D97-AF65-F5344CB8AC3E}">
        <p14:creationId xmlns:p14="http://schemas.microsoft.com/office/powerpoint/2010/main" val="2377939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C267-FA64-4320-9E6E-86D487C60870}"/>
              </a:ext>
            </a:extLst>
          </p:cNvPr>
          <p:cNvSpPr>
            <a:spLocks noGrp="1"/>
          </p:cNvSpPr>
          <p:nvPr>
            <p:ph type="title"/>
          </p:nvPr>
        </p:nvSpPr>
        <p:spPr/>
        <p:txBody>
          <a:bodyPr/>
          <a:lstStyle/>
          <a:p>
            <a:r>
              <a:rPr lang="en-CA" dirty="0"/>
              <a:t>Is Any of That Worth It</a:t>
            </a:r>
          </a:p>
        </p:txBody>
      </p:sp>
      <p:pic>
        <p:nvPicPr>
          <p:cNvPr id="4" name="Content Placeholder 3">
            <a:extLst>
              <a:ext uri="{FF2B5EF4-FFF2-40B4-BE49-F238E27FC236}">
                <a16:creationId xmlns:a16="http://schemas.microsoft.com/office/drawing/2014/main" id="{4863A0B6-F0C7-4D63-9EE5-86CCB54D3280}"/>
              </a:ext>
            </a:extLst>
          </p:cNvPr>
          <p:cNvPicPr>
            <a:picLocks noGrp="1" noChangeAspect="1"/>
          </p:cNvPicPr>
          <p:nvPr>
            <p:ph idx="1"/>
          </p:nvPr>
        </p:nvPicPr>
        <p:blipFill>
          <a:blip r:embed="rId3"/>
          <a:stretch>
            <a:fillRect/>
          </a:stretch>
        </p:blipFill>
        <p:spPr>
          <a:xfrm>
            <a:off x="3810000" y="1600200"/>
            <a:ext cx="4220109" cy="5105400"/>
          </a:xfrm>
          <a:prstGeom prst="rect">
            <a:avLst/>
          </a:prstGeom>
        </p:spPr>
      </p:pic>
    </p:spTree>
    <p:extLst>
      <p:ext uri="{BB962C8B-B14F-4D97-AF65-F5344CB8AC3E}">
        <p14:creationId xmlns:p14="http://schemas.microsoft.com/office/powerpoint/2010/main" val="696099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E5F3-7F61-45AC-B949-8ED0317081EF}"/>
              </a:ext>
            </a:extLst>
          </p:cNvPr>
          <p:cNvSpPr>
            <a:spLocks noGrp="1"/>
          </p:cNvSpPr>
          <p:nvPr>
            <p:ph type="title"/>
          </p:nvPr>
        </p:nvSpPr>
        <p:spPr/>
        <p:txBody>
          <a:bodyPr/>
          <a:lstStyle/>
          <a:p>
            <a:r>
              <a:rPr lang="en-CA" dirty="0"/>
              <a:t>Discoverability</a:t>
            </a:r>
          </a:p>
        </p:txBody>
      </p:sp>
      <p:sp>
        <p:nvSpPr>
          <p:cNvPr id="3" name="Content Placeholder 2">
            <a:extLst>
              <a:ext uri="{FF2B5EF4-FFF2-40B4-BE49-F238E27FC236}">
                <a16:creationId xmlns:a16="http://schemas.microsoft.com/office/drawing/2014/main" id="{6B72314C-5967-40C4-A20E-363EECA763B9}"/>
              </a:ext>
            </a:extLst>
          </p:cNvPr>
          <p:cNvSpPr>
            <a:spLocks noGrp="1"/>
          </p:cNvSpPr>
          <p:nvPr>
            <p:ph idx="1"/>
          </p:nvPr>
        </p:nvSpPr>
        <p:spPr/>
        <p:txBody>
          <a:bodyPr>
            <a:normAutofit/>
          </a:bodyPr>
          <a:lstStyle/>
          <a:p>
            <a:r>
              <a:rPr lang="en-CA" dirty="0"/>
              <a:t>How many clicks from (e.g. the Trent main page) to the thing you want? </a:t>
            </a:r>
          </a:p>
          <a:p>
            <a:endParaRPr lang="en-CA" dirty="0"/>
          </a:p>
          <a:p>
            <a:r>
              <a:rPr lang="en-CA" dirty="0"/>
              <a:t>At what point do people assuming they are on the wrong track and give up and try something else?  </a:t>
            </a:r>
            <a:br>
              <a:rPr lang="en-CA" dirty="0"/>
            </a:br>
            <a:endParaRPr lang="en-CA" dirty="0"/>
          </a:p>
          <a:p>
            <a:r>
              <a:rPr lang="en-CA" dirty="0"/>
              <a:t>What if they don’t know what the options are?</a:t>
            </a:r>
          </a:p>
        </p:txBody>
      </p:sp>
    </p:spTree>
    <p:extLst>
      <p:ext uri="{BB962C8B-B14F-4D97-AF65-F5344CB8AC3E}">
        <p14:creationId xmlns:p14="http://schemas.microsoft.com/office/powerpoint/2010/main" val="1227127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Discoverability</a:t>
            </a:r>
            <a:endParaRPr lang="en-CA" dirty="0"/>
          </a:p>
        </p:txBody>
      </p:sp>
      <p:sp>
        <p:nvSpPr>
          <p:cNvPr id="3" name="Content Placeholder 2"/>
          <p:cNvSpPr>
            <a:spLocks noGrp="1"/>
          </p:cNvSpPr>
          <p:nvPr>
            <p:ph idx="1"/>
          </p:nvPr>
        </p:nvSpPr>
        <p:spPr/>
        <p:txBody>
          <a:bodyPr/>
          <a:lstStyle/>
          <a:p>
            <a:r>
              <a:rPr lang="en-GB" dirty="0"/>
              <a:t>Ideally you want </a:t>
            </a:r>
            <a:r>
              <a:rPr lang="en-GB"/>
              <a:t>controls attached </a:t>
            </a:r>
            <a:r>
              <a:rPr lang="en-GB" dirty="0"/>
              <a:t>to the thing they control</a:t>
            </a:r>
          </a:p>
          <a:p>
            <a:r>
              <a:rPr lang="en-GB" dirty="0"/>
              <a:t>Less ideally they are somehow spatially connected (e.g. in the same room)</a:t>
            </a:r>
          </a:p>
          <a:p>
            <a:r>
              <a:rPr lang="en-GB" dirty="0"/>
              <a:t>Controls arranged in the same spatial organization as the physical things they control</a:t>
            </a:r>
          </a:p>
          <a:p>
            <a:r>
              <a:rPr lang="en-GB" dirty="0"/>
              <a:t>Better  than nothing:  labels </a:t>
            </a:r>
          </a:p>
        </p:txBody>
      </p:sp>
    </p:spTree>
    <p:extLst>
      <p:ext uri="{BB962C8B-B14F-4D97-AF65-F5344CB8AC3E}">
        <p14:creationId xmlns:p14="http://schemas.microsoft.com/office/powerpoint/2010/main" val="93289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7B8-5723-4E58-B5B9-4747EBDAE7EF}"/>
              </a:ext>
            </a:extLst>
          </p:cNvPr>
          <p:cNvSpPr>
            <a:spLocks noGrp="1"/>
          </p:cNvSpPr>
          <p:nvPr>
            <p:ph type="title"/>
          </p:nvPr>
        </p:nvSpPr>
        <p:spPr/>
        <p:txBody>
          <a:bodyPr/>
          <a:lstStyle/>
          <a:p>
            <a:r>
              <a:rPr lang="en-CA" dirty="0"/>
              <a:t>Systems Can be Complicated</a:t>
            </a:r>
          </a:p>
        </p:txBody>
      </p:sp>
      <p:sp>
        <p:nvSpPr>
          <p:cNvPr id="3" name="Content Placeholder 2">
            <a:extLst>
              <a:ext uri="{FF2B5EF4-FFF2-40B4-BE49-F238E27FC236}">
                <a16:creationId xmlns:a16="http://schemas.microsoft.com/office/drawing/2014/main" id="{6C6F0A55-BC51-4FDA-93CA-57C7BE08D9B7}"/>
              </a:ext>
            </a:extLst>
          </p:cNvPr>
          <p:cNvSpPr>
            <a:spLocks noGrp="1"/>
          </p:cNvSpPr>
          <p:nvPr>
            <p:ph idx="1"/>
          </p:nvPr>
        </p:nvSpPr>
        <p:spPr/>
        <p:txBody>
          <a:bodyPr/>
          <a:lstStyle/>
          <a:p>
            <a:r>
              <a:rPr lang="en-CA" dirty="0"/>
              <a:t>The New York Times website basically just displays text, images and video for users.  Which is what your pages on Loki do. </a:t>
            </a:r>
          </a:p>
          <a:p>
            <a:endParaRPr lang="en-CA" dirty="0"/>
          </a:p>
          <a:p>
            <a:r>
              <a:rPr lang="en-CA" dirty="0"/>
              <a:t>But the NYT archives go back to 1851.  </a:t>
            </a:r>
          </a:p>
          <a:p>
            <a:endParaRPr lang="en-CA" dirty="0"/>
          </a:p>
          <a:p>
            <a:r>
              <a:rPr lang="en-CA" dirty="0" err="1"/>
              <a:t>Statscan</a:t>
            </a:r>
            <a:r>
              <a:rPr lang="en-CA" dirty="0"/>
              <a:t> can provide you data…. Which looks like a giant mass of unreadable data.  </a:t>
            </a:r>
          </a:p>
          <a:p>
            <a:endParaRPr lang="en-CA" dirty="0"/>
          </a:p>
          <a:p>
            <a:endParaRPr lang="en-CA" dirty="0"/>
          </a:p>
        </p:txBody>
      </p:sp>
    </p:spTree>
    <p:extLst>
      <p:ext uri="{BB962C8B-B14F-4D97-AF65-F5344CB8AC3E}">
        <p14:creationId xmlns:p14="http://schemas.microsoft.com/office/powerpoint/2010/main" val="3555697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Discoverability – natural mapping</a:t>
            </a:r>
            <a:endParaRPr lang="en-CA" dirty="0"/>
          </a:p>
        </p:txBody>
      </p:sp>
      <p:sp>
        <p:nvSpPr>
          <p:cNvPr id="3" name="Content Placeholder 2"/>
          <p:cNvSpPr>
            <a:spLocks noGrp="1"/>
          </p:cNvSpPr>
          <p:nvPr>
            <p:ph idx="1"/>
          </p:nvPr>
        </p:nvSpPr>
        <p:spPr/>
        <p:txBody>
          <a:bodyPr/>
          <a:lstStyle/>
          <a:p>
            <a:r>
              <a:rPr lang="en-GB" dirty="0"/>
              <a:t>The ideal with discoverability is that you just know how to use something</a:t>
            </a:r>
          </a:p>
          <a:p>
            <a:r>
              <a:rPr lang="en-GB" dirty="0"/>
              <a:t>With electronic devices and software that’s actually quite difficult to achieve. </a:t>
            </a:r>
          </a:p>
          <a:p>
            <a:r>
              <a:rPr lang="en-GB" dirty="0"/>
              <a:t>Sometimes it’s a bit like dating.  You don’t know if you’ve had an impact until hours or days later</a:t>
            </a:r>
          </a:p>
          <a:p>
            <a:endParaRPr lang="en-CA" dirty="0"/>
          </a:p>
        </p:txBody>
      </p:sp>
    </p:spTree>
    <p:extLst>
      <p:ext uri="{BB962C8B-B14F-4D97-AF65-F5344CB8AC3E}">
        <p14:creationId xmlns:p14="http://schemas.microsoft.com/office/powerpoint/2010/main" val="2068969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endParaRPr lang="en-CA" dirty="0"/>
          </a:p>
        </p:txBody>
      </p:sp>
      <p:sp>
        <p:nvSpPr>
          <p:cNvPr id="3" name="Content Placeholder 2"/>
          <p:cNvSpPr>
            <a:spLocks noGrp="1"/>
          </p:cNvSpPr>
          <p:nvPr>
            <p:ph idx="1"/>
          </p:nvPr>
        </p:nvSpPr>
        <p:spPr/>
        <p:txBody>
          <a:bodyPr/>
          <a:lstStyle/>
          <a:p>
            <a:r>
              <a:rPr lang="en-GB" dirty="0"/>
              <a:t>Feedback to input comes in many forms</a:t>
            </a:r>
          </a:p>
          <a:p>
            <a:pPr lvl="1"/>
            <a:r>
              <a:rPr lang="en-GB" dirty="0"/>
              <a:t>Audio</a:t>
            </a:r>
          </a:p>
          <a:p>
            <a:pPr lvl="1"/>
            <a:r>
              <a:rPr lang="en-GB" dirty="0"/>
              <a:t>Visual (lights, software effect </a:t>
            </a:r>
            <a:r>
              <a:rPr lang="en-GB" dirty="0" err="1"/>
              <a:t>etc</a:t>
            </a:r>
            <a:r>
              <a:rPr lang="en-GB" dirty="0"/>
              <a:t>)</a:t>
            </a:r>
          </a:p>
          <a:p>
            <a:pPr lvl="1"/>
            <a:r>
              <a:rPr lang="en-GB" dirty="0"/>
              <a:t>Animations</a:t>
            </a:r>
          </a:p>
          <a:p>
            <a:pPr lvl="1"/>
            <a:r>
              <a:rPr lang="en-GB" dirty="0"/>
              <a:t>Pop up signals.  </a:t>
            </a:r>
          </a:p>
          <a:p>
            <a:r>
              <a:rPr lang="en-GB" dirty="0"/>
              <a:t>Finding the right type is a bit challenging</a:t>
            </a:r>
          </a:p>
          <a:p>
            <a:r>
              <a:rPr lang="en-GB" dirty="0"/>
              <a:t>We  will talk about the audio side of things next class</a:t>
            </a:r>
          </a:p>
        </p:txBody>
      </p:sp>
    </p:spTree>
    <p:extLst>
      <p:ext uri="{BB962C8B-B14F-4D97-AF65-F5344CB8AC3E}">
        <p14:creationId xmlns:p14="http://schemas.microsoft.com/office/powerpoint/2010/main" val="1456194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a:t>
            </a:r>
            <a:endParaRPr lang="en-CA" dirty="0"/>
          </a:p>
        </p:txBody>
      </p:sp>
      <p:sp>
        <p:nvSpPr>
          <p:cNvPr id="3" name="Content Placeholder 2"/>
          <p:cNvSpPr>
            <a:spLocks noGrp="1"/>
          </p:cNvSpPr>
          <p:nvPr>
            <p:ph idx="1"/>
          </p:nvPr>
        </p:nvSpPr>
        <p:spPr/>
        <p:txBody>
          <a:bodyPr/>
          <a:lstStyle/>
          <a:p>
            <a:r>
              <a:rPr lang="en-GB" dirty="0"/>
              <a:t>What thing do you use for the interaction</a:t>
            </a:r>
          </a:p>
          <a:p>
            <a:r>
              <a:rPr lang="en-GB" dirty="0"/>
              <a:t>Switches, sensors, gestures, buttons, keyboard shortcuts etc. etc. etc.</a:t>
            </a:r>
          </a:p>
          <a:p>
            <a:endParaRPr lang="en-GB" dirty="0"/>
          </a:p>
          <a:p>
            <a:r>
              <a:rPr lang="en-GB" dirty="0"/>
              <a:t>Controls naturally constraint how you use an item.  On or off switches/buttons for example</a:t>
            </a:r>
          </a:p>
        </p:txBody>
      </p:sp>
    </p:spTree>
    <p:extLst>
      <p:ext uri="{BB962C8B-B14F-4D97-AF65-F5344CB8AC3E}">
        <p14:creationId xmlns:p14="http://schemas.microsoft.com/office/powerpoint/2010/main" val="269537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 or device centred</a:t>
            </a:r>
            <a:endParaRPr lang="en-CA" dirty="0"/>
          </a:p>
        </p:txBody>
      </p:sp>
      <p:sp>
        <p:nvSpPr>
          <p:cNvPr id="3" name="Content Placeholder 2"/>
          <p:cNvSpPr>
            <a:spLocks noGrp="1"/>
          </p:cNvSpPr>
          <p:nvPr>
            <p:ph idx="1"/>
          </p:nvPr>
        </p:nvSpPr>
        <p:spPr/>
        <p:txBody>
          <a:bodyPr/>
          <a:lstStyle/>
          <a:p>
            <a:r>
              <a:rPr lang="en-GB" dirty="0"/>
              <a:t>Most controls are device centred</a:t>
            </a:r>
          </a:p>
          <a:p>
            <a:r>
              <a:rPr lang="en-GB" dirty="0"/>
              <a:t>That is to say they control a single piece of hardware/software in a single way</a:t>
            </a:r>
          </a:p>
          <a:p>
            <a:r>
              <a:rPr lang="en-GB" dirty="0"/>
              <a:t>This is usually the easiest to engineer</a:t>
            </a:r>
          </a:p>
          <a:p>
            <a:r>
              <a:rPr lang="en-GB" dirty="0"/>
              <a:t>In many cases it’s easy to build a mental model of</a:t>
            </a:r>
          </a:p>
          <a:p>
            <a:endParaRPr lang="en-GB" dirty="0"/>
          </a:p>
          <a:p>
            <a:r>
              <a:rPr lang="en-GB" dirty="0"/>
              <a:t>But that doesn’t make it the most useful way of doing things</a:t>
            </a:r>
          </a:p>
          <a:p>
            <a:endParaRPr lang="en-CA" dirty="0"/>
          </a:p>
        </p:txBody>
      </p:sp>
    </p:spTree>
    <p:extLst>
      <p:ext uri="{BB962C8B-B14F-4D97-AF65-F5344CB8AC3E}">
        <p14:creationId xmlns:p14="http://schemas.microsoft.com/office/powerpoint/2010/main" val="2397543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Controls:  Activity</a:t>
            </a:r>
            <a:r>
              <a:rPr lang="en-CA" dirty="0"/>
              <a:t> centred</a:t>
            </a:r>
          </a:p>
        </p:txBody>
      </p:sp>
      <p:sp>
        <p:nvSpPr>
          <p:cNvPr id="3" name="Content Placeholder 2"/>
          <p:cNvSpPr>
            <a:spLocks noGrp="1"/>
          </p:cNvSpPr>
          <p:nvPr>
            <p:ph idx="1"/>
          </p:nvPr>
        </p:nvSpPr>
        <p:spPr/>
        <p:txBody>
          <a:bodyPr/>
          <a:lstStyle/>
          <a:p>
            <a:r>
              <a:rPr lang="en-GB" dirty="0"/>
              <a:t>Controls about an activity are in some ways more useful, particularly to the amateur</a:t>
            </a:r>
          </a:p>
          <a:p>
            <a:r>
              <a:rPr lang="en-GB" dirty="0"/>
              <a:t>E.g. all of the automatic settings on your camera</a:t>
            </a:r>
          </a:p>
          <a:p>
            <a:r>
              <a:rPr lang="en-GB" dirty="0"/>
              <a:t>A collection of ‘default’ settings for different activities</a:t>
            </a:r>
          </a:p>
          <a:p>
            <a:r>
              <a:rPr lang="en-GB" dirty="0"/>
              <a:t>E.g. Presentation mode, movie mode in the theatre etc.</a:t>
            </a:r>
          </a:p>
        </p:txBody>
      </p:sp>
    </p:spTree>
    <p:extLst>
      <p:ext uri="{BB962C8B-B14F-4D97-AF65-F5344CB8AC3E}">
        <p14:creationId xmlns:p14="http://schemas.microsoft.com/office/powerpoint/2010/main" val="350468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Controls can have a Forcing function</a:t>
            </a:r>
            <a:endParaRPr lang="en-CA" dirty="0"/>
          </a:p>
        </p:txBody>
      </p:sp>
      <p:sp>
        <p:nvSpPr>
          <p:cNvPr id="3" name="Content Placeholder 2"/>
          <p:cNvSpPr>
            <a:spLocks noGrp="1"/>
          </p:cNvSpPr>
          <p:nvPr>
            <p:ph idx="1"/>
          </p:nvPr>
        </p:nvSpPr>
        <p:spPr/>
        <p:txBody>
          <a:bodyPr/>
          <a:lstStyle/>
          <a:p>
            <a:r>
              <a:rPr lang="en-GB" dirty="0"/>
              <a:t>I.e. a device who’s function is to force behaviour/functionality </a:t>
            </a:r>
            <a:r>
              <a:rPr lang="en-GB" dirty="0" err="1"/>
              <a:t>etc</a:t>
            </a:r>
            <a:endParaRPr lang="en-GB" dirty="0"/>
          </a:p>
          <a:p>
            <a:r>
              <a:rPr lang="en-GB" dirty="0"/>
              <a:t>E.g. a lock, password, </a:t>
            </a:r>
          </a:p>
          <a:p>
            <a:r>
              <a:rPr lang="en-GB" dirty="0"/>
              <a:t>More sophisticated engineering options (we’ll cover what they are not how  to do them)</a:t>
            </a:r>
            <a:endParaRPr lang="en-CA" dirty="0"/>
          </a:p>
        </p:txBody>
      </p:sp>
    </p:spTree>
    <p:extLst>
      <p:ext uri="{BB962C8B-B14F-4D97-AF65-F5344CB8AC3E}">
        <p14:creationId xmlns:p14="http://schemas.microsoft.com/office/powerpoint/2010/main" val="1461446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Interlock</a:t>
            </a:r>
            <a:endParaRPr lang="en-CA" dirty="0"/>
          </a:p>
        </p:txBody>
      </p:sp>
      <p:sp>
        <p:nvSpPr>
          <p:cNvPr id="3" name="Content Placeholder 2"/>
          <p:cNvSpPr>
            <a:spLocks noGrp="1"/>
          </p:cNvSpPr>
          <p:nvPr>
            <p:ph idx="1"/>
          </p:nvPr>
        </p:nvSpPr>
        <p:spPr/>
        <p:txBody>
          <a:bodyPr/>
          <a:lstStyle/>
          <a:p>
            <a:r>
              <a:rPr lang="en-GB" dirty="0"/>
              <a:t>Safety method to prevent operation without an active user</a:t>
            </a:r>
          </a:p>
          <a:p>
            <a:r>
              <a:rPr lang="en-GB" dirty="0"/>
              <a:t>lawnmowers have (had?) a switch on them where you had to keep the switch depressed for it to keep operating.  If you lose control of it down a hill, it stops running the blades. </a:t>
            </a:r>
          </a:p>
          <a:p>
            <a:r>
              <a:rPr lang="en-GB" dirty="0"/>
              <a:t>Confirmation boxes when say, deleting files</a:t>
            </a:r>
            <a:endParaRPr lang="en-CA" dirty="0"/>
          </a:p>
        </p:txBody>
      </p:sp>
    </p:spTree>
    <p:extLst>
      <p:ext uri="{BB962C8B-B14F-4D97-AF65-F5344CB8AC3E}">
        <p14:creationId xmlns:p14="http://schemas.microsoft.com/office/powerpoint/2010/main" val="3890833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3074" name="Picture 2" descr="http://powerequipment.honda.com/Content/images/Models/Features/lawn-mower-smart-driv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0200" y="76200"/>
            <a:ext cx="8913478"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095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098" name="Picture 2" descr="https://softsolder.files.wordpress.com/2011/06/cimg6024-lawn-mower-compound-leverage-handle-engaged.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9139" y="76200"/>
            <a:ext cx="4572000" cy="34320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oftsolder.files.wordpress.com/2011/06/cimg6023-lawn-mower-compound-leverage-hand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0"/>
            <a:ext cx="5314950" cy="3982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81200" y="5334000"/>
            <a:ext cx="8027582" cy="369332"/>
          </a:xfrm>
          <a:prstGeom prst="rect">
            <a:avLst/>
          </a:prstGeom>
          <a:noFill/>
        </p:spPr>
        <p:txBody>
          <a:bodyPr wrap="none" rtlCol="0">
            <a:spAutoFit/>
          </a:bodyPr>
          <a:lstStyle/>
          <a:p>
            <a:r>
              <a:rPr lang="en-CA" dirty="0"/>
              <a:t>The lock in is sometimes called a ‘</a:t>
            </a:r>
            <a:r>
              <a:rPr lang="en-CA" dirty="0" err="1"/>
              <a:t>deadman</a:t>
            </a:r>
            <a:r>
              <a:rPr lang="en-CA" dirty="0"/>
              <a:t> grip’ (Aka operator presence control bar)</a:t>
            </a:r>
          </a:p>
        </p:txBody>
      </p:sp>
    </p:spTree>
    <p:extLst>
      <p:ext uri="{BB962C8B-B14F-4D97-AF65-F5344CB8AC3E}">
        <p14:creationId xmlns:p14="http://schemas.microsoft.com/office/powerpoint/2010/main" val="2828429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Interlocks</a:t>
            </a:r>
            <a:endParaRPr lang="en-CA" dirty="0"/>
          </a:p>
        </p:txBody>
      </p:sp>
      <p:sp>
        <p:nvSpPr>
          <p:cNvPr id="3" name="Content Placeholder 2"/>
          <p:cNvSpPr>
            <a:spLocks noGrp="1"/>
          </p:cNvSpPr>
          <p:nvPr>
            <p:ph idx="1"/>
          </p:nvPr>
        </p:nvSpPr>
        <p:spPr/>
        <p:txBody>
          <a:bodyPr>
            <a:normAutofit/>
          </a:bodyPr>
          <a:lstStyle/>
          <a:p>
            <a:r>
              <a:rPr lang="en-GB" dirty="0"/>
              <a:t>Problems with interlocks occur when people try and tie down the interlocks</a:t>
            </a:r>
          </a:p>
          <a:p>
            <a:r>
              <a:rPr lang="en-GB" dirty="0"/>
              <a:t>Or they just ‘click accept’ without thinking about what they are accepting</a:t>
            </a:r>
          </a:p>
          <a:p>
            <a:endParaRPr lang="en-GB" dirty="0"/>
          </a:p>
          <a:p>
            <a:r>
              <a:rPr lang="en-GB" dirty="0"/>
              <a:t>This arises when interlocks cause too much  interference with operation</a:t>
            </a:r>
          </a:p>
          <a:p>
            <a:r>
              <a:rPr lang="en-GB" dirty="0"/>
              <a:t>Serious problem in any sort of design is to balance safety and convenience.</a:t>
            </a:r>
          </a:p>
        </p:txBody>
      </p:sp>
    </p:spTree>
    <p:extLst>
      <p:ext uri="{BB962C8B-B14F-4D97-AF65-F5344CB8AC3E}">
        <p14:creationId xmlns:p14="http://schemas.microsoft.com/office/powerpoint/2010/main" val="370798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ADCC-BD96-478D-8A66-3E465A664159}"/>
              </a:ext>
            </a:extLst>
          </p:cNvPr>
          <p:cNvSpPr>
            <a:spLocks noGrp="1"/>
          </p:cNvSpPr>
          <p:nvPr>
            <p:ph type="title"/>
          </p:nvPr>
        </p:nvSpPr>
        <p:spPr/>
        <p:txBody>
          <a:bodyPr/>
          <a:lstStyle/>
          <a:p>
            <a:r>
              <a:rPr lang="en-CA" dirty="0"/>
              <a:t>Product Design</a:t>
            </a:r>
          </a:p>
        </p:txBody>
      </p:sp>
      <p:sp>
        <p:nvSpPr>
          <p:cNvPr id="3" name="Content Placeholder 2">
            <a:extLst>
              <a:ext uri="{FF2B5EF4-FFF2-40B4-BE49-F238E27FC236}">
                <a16:creationId xmlns:a16="http://schemas.microsoft.com/office/drawing/2014/main" id="{3FA31646-A157-46DC-A4E1-216C80504040}"/>
              </a:ext>
            </a:extLst>
          </p:cNvPr>
          <p:cNvSpPr>
            <a:spLocks noGrp="1"/>
          </p:cNvSpPr>
          <p:nvPr>
            <p:ph idx="1"/>
          </p:nvPr>
        </p:nvSpPr>
        <p:spPr/>
        <p:txBody>
          <a:bodyPr/>
          <a:lstStyle/>
          <a:p>
            <a:r>
              <a:rPr lang="en-CA" dirty="0"/>
              <a:t>At a high level, when you design a product you list the key functional requirements </a:t>
            </a:r>
          </a:p>
          <a:p>
            <a:endParaRPr lang="en-CA" dirty="0"/>
          </a:p>
          <a:p>
            <a:r>
              <a:rPr lang="en-CA" dirty="0"/>
              <a:t>E.g.  What are the key functional requirements of a toaster?  </a:t>
            </a:r>
          </a:p>
          <a:p>
            <a:r>
              <a:rPr lang="en-CA" dirty="0"/>
              <a:t>(Could also consider parking meter, or a garbage can or remote control)</a:t>
            </a:r>
          </a:p>
        </p:txBody>
      </p:sp>
    </p:spTree>
    <p:extLst>
      <p:ext uri="{BB962C8B-B14F-4D97-AF65-F5344CB8AC3E}">
        <p14:creationId xmlns:p14="http://schemas.microsoft.com/office/powerpoint/2010/main" val="4042684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Lock-in</a:t>
            </a:r>
            <a:endParaRPr lang="en-CA" dirty="0"/>
          </a:p>
        </p:txBody>
      </p:sp>
      <p:sp>
        <p:nvSpPr>
          <p:cNvPr id="3" name="Content Placeholder 2"/>
          <p:cNvSpPr>
            <a:spLocks noGrp="1"/>
          </p:cNvSpPr>
          <p:nvPr>
            <p:ph idx="1"/>
          </p:nvPr>
        </p:nvSpPr>
        <p:spPr/>
        <p:txBody>
          <a:bodyPr/>
          <a:lstStyle/>
          <a:p>
            <a:r>
              <a:rPr lang="en-GB" dirty="0"/>
              <a:t>Prevent premature stoppage</a:t>
            </a:r>
          </a:p>
          <a:p>
            <a:r>
              <a:rPr lang="en-GB" dirty="0"/>
              <a:t>E.g. you don’t want to just turn off an airplane in the air, or a car in the middle of the  highway</a:t>
            </a:r>
          </a:p>
          <a:p>
            <a:r>
              <a:rPr lang="en-GB" dirty="0"/>
              <a:t>You don’t (usually) want to power off a computer with open files</a:t>
            </a:r>
          </a:p>
          <a:p>
            <a:endParaRPr lang="en-CA" dirty="0"/>
          </a:p>
        </p:txBody>
      </p:sp>
    </p:spTree>
    <p:extLst>
      <p:ext uri="{BB962C8B-B14F-4D97-AF65-F5344CB8AC3E}">
        <p14:creationId xmlns:p14="http://schemas.microsoft.com/office/powerpoint/2010/main" val="719774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Lockout</a:t>
            </a:r>
            <a:endParaRPr lang="en-CA" dirty="0"/>
          </a:p>
        </p:txBody>
      </p:sp>
      <p:sp>
        <p:nvSpPr>
          <p:cNvPr id="3" name="Content Placeholder 2"/>
          <p:cNvSpPr>
            <a:spLocks noGrp="1"/>
          </p:cNvSpPr>
          <p:nvPr>
            <p:ph idx="1"/>
          </p:nvPr>
        </p:nvSpPr>
        <p:spPr/>
        <p:txBody>
          <a:bodyPr/>
          <a:lstStyle/>
          <a:p>
            <a:r>
              <a:rPr lang="en-GB" dirty="0"/>
              <a:t>Like a locked door… but more general</a:t>
            </a:r>
          </a:p>
          <a:p>
            <a:r>
              <a:rPr lang="en-GB" dirty="0"/>
              <a:t>Barriers, cages etc.</a:t>
            </a:r>
          </a:p>
          <a:p>
            <a:r>
              <a:rPr lang="en-GB" dirty="0"/>
              <a:t>Keeping you from going somewhere you shouldn’t, particularly in an emergency</a:t>
            </a:r>
          </a:p>
          <a:p>
            <a:r>
              <a:rPr lang="en-GB" dirty="0"/>
              <a:t>Minimizing nuisance with lockouts is a serious problem</a:t>
            </a:r>
          </a:p>
          <a:p>
            <a:r>
              <a:rPr lang="en-GB" dirty="0"/>
              <a:t>Think user account control</a:t>
            </a:r>
          </a:p>
          <a:p>
            <a:endParaRPr lang="en-CA" dirty="0"/>
          </a:p>
        </p:txBody>
      </p:sp>
    </p:spTree>
    <p:extLst>
      <p:ext uri="{BB962C8B-B14F-4D97-AF65-F5344CB8AC3E}">
        <p14:creationId xmlns:p14="http://schemas.microsoft.com/office/powerpoint/2010/main" val="1793661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Lockout Continued</a:t>
            </a:r>
            <a:endParaRPr lang="en-CA" dirty="0"/>
          </a:p>
        </p:txBody>
      </p:sp>
      <p:sp>
        <p:nvSpPr>
          <p:cNvPr id="3" name="Content Placeholder 2"/>
          <p:cNvSpPr>
            <a:spLocks noGrp="1"/>
          </p:cNvSpPr>
          <p:nvPr>
            <p:ph idx="1"/>
          </p:nvPr>
        </p:nvSpPr>
        <p:spPr/>
        <p:txBody>
          <a:bodyPr/>
          <a:lstStyle/>
          <a:p>
            <a:r>
              <a:rPr lang="en-GB" dirty="0"/>
              <a:t>All of these lock ins and  lock outs and interlocks </a:t>
            </a:r>
            <a:r>
              <a:rPr lang="en-GB" dirty="0" err="1"/>
              <a:t>etc</a:t>
            </a:r>
            <a:r>
              <a:rPr lang="en-GB" dirty="0"/>
              <a:t> are  really annoying</a:t>
            </a:r>
          </a:p>
          <a:p>
            <a:r>
              <a:rPr lang="en-GB" dirty="0"/>
              <a:t>People (particularly people that have to deal with them every day) end up disabling them</a:t>
            </a:r>
          </a:p>
          <a:p>
            <a:r>
              <a:rPr lang="en-GB" dirty="0"/>
              <a:t>At which point they were a waste of money, and don’t serve their purpose.  </a:t>
            </a:r>
            <a:endParaRPr lang="en-CA" dirty="0"/>
          </a:p>
          <a:p>
            <a:r>
              <a:rPr lang="en-GB" dirty="0"/>
              <a:t>Common problem in the construction industry</a:t>
            </a:r>
          </a:p>
        </p:txBody>
      </p:sp>
    </p:spTree>
    <p:extLst>
      <p:ext uri="{BB962C8B-B14F-4D97-AF65-F5344CB8AC3E}">
        <p14:creationId xmlns:p14="http://schemas.microsoft.com/office/powerpoint/2010/main" val="3840932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B9D2-EF4E-4106-AAA0-5A381226F314}"/>
              </a:ext>
            </a:extLst>
          </p:cNvPr>
          <p:cNvSpPr>
            <a:spLocks noGrp="1"/>
          </p:cNvSpPr>
          <p:nvPr>
            <p:ph type="title"/>
          </p:nvPr>
        </p:nvSpPr>
        <p:spPr/>
        <p:txBody>
          <a:bodyPr/>
          <a:lstStyle/>
          <a:p>
            <a:r>
              <a:rPr lang="en-CA" dirty="0"/>
              <a:t>Lock in’s and Lock out’s in software</a:t>
            </a:r>
          </a:p>
        </p:txBody>
      </p:sp>
      <p:sp>
        <p:nvSpPr>
          <p:cNvPr id="3" name="Content Placeholder 2">
            <a:extLst>
              <a:ext uri="{FF2B5EF4-FFF2-40B4-BE49-F238E27FC236}">
                <a16:creationId xmlns:a16="http://schemas.microsoft.com/office/drawing/2014/main" id="{5E1A15CC-9E63-41BF-BD67-572FF02CF697}"/>
              </a:ext>
            </a:extLst>
          </p:cNvPr>
          <p:cNvSpPr>
            <a:spLocks noGrp="1"/>
          </p:cNvSpPr>
          <p:nvPr>
            <p:ph idx="1"/>
          </p:nvPr>
        </p:nvSpPr>
        <p:spPr/>
        <p:txBody>
          <a:bodyPr/>
          <a:lstStyle/>
          <a:p>
            <a:r>
              <a:rPr lang="en-CA" dirty="0">
                <a:hlinkClick r:id="rId2"/>
              </a:rPr>
              <a:t>https://martinfowler.com/articles/oss-lockin.html</a:t>
            </a:r>
            <a:endParaRPr lang="en-CA" dirty="0"/>
          </a:p>
          <a:p>
            <a:endParaRPr lang="en-CA" dirty="0"/>
          </a:p>
          <a:p>
            <a:r>
              <a:rPr lang="en-CA" dirty="0"/>
              <a:t>Windows and Mac Lock you in to a platform, the Google play store and iTunes lock you to their platform</a:t>
            </a:r>
          </a:p>
          <a:p>
            <a:endParaRPr lang="en-CA" dirty="0"/>
          </a:p>
          <a:p>
            <a:r>
              <a:rPr lang="en-CA" dirty="0"/>
              <a:t>What about open source?  Yep</a:t>
            </a:r>
          </a:p>
          <a:p>
            <a:endParaRPr lang="en-CA" dirty="0"/>
          </a:p>
        </p:txBody>
      </p:sp>
    </p:spTree>
    <p:extLst>
      <p:ext uri="{BB962C8B-B14F-4D97-AF65-F5344CB8AC3E}">
        <p14:creationId xmlns:p14="http://schemas.microsoft.com/office/powerpoint/2010/main" val="808245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63DC-5102-4CA0-A2CB-E1FFB1F46256}"/>
              </a:ext>
            </a:extLst>
          </p:cNvPr>
          <p:cNvSpPr>
            <a:spLocks noGrp="1"/>
          </p:cNvSpPr>
          <p:nvPr>
            <p:ph type="title"/>
          </p:nvPr>
        </p:nvSpPr>
        <p:spPr/>
        <p:txBody>
          <a:bodyPr/>
          <a:lstStyle/>
          <a:p>
            <a:r>
              <a:rPr lang="en-CA" dirty="0"/>
              <a:t>Types of Lock In</a:t>
            </a:r>
          </a:p>
        </p:txBody>
      </p:sp>
      <p:sp>
        <p:nvSpPr>
          <p:cNvPr id="3" name="Content Placeholder 2">
            <a:extLst>
              <a:ext uri="{FF2B5EF4-FFF2-40B4-BE49-F238E27FC236}">
                <a16:creationId xmlns:a16="http://schemas.microsoft.com/office/drawing/2014/main" id="{CFA21546-A2DC-4397-BBAB-95A492D66E9E}"/>
              </a:ext>
            </a:extLst>
          </p:cNvPr>
          <p:cNvSpPr>
            <a:spLocks noGrp="1"/>
          </p:cNvSpPr>
          <p:nvPr>
            <p:ph idx="1"/>
          </p:nvPr>
        </p:nvSpPr>
        <p:spPr/>
        <p:txBody>
          <a:bodyPr/>
          <a:lstStyle/>
          <a:p>
            <a:r>
              <a:rPr lang="en-CA" dirty="0"/>
              <a:t>Vendor</a:t>
            </a:r>
          </a:p>
          <a:p>
            <a:r>
              <a:rPr lang="en-CA" dirty="0"/>
              <a:t>Product</a:t>
            </a:r>
          </a:p>
          <a:p>
            <a:r>
              <a:rPr lang="en-CA" dirty="0"/>
              <a:t>Version</a:t>
            </a:r>
          </a:p>
          <a:p>
            <a:r>
              <a:rPr lang="en-CA" dirty="0"/>
              <a:t>Architecture (think small vs large files, file structure, etc.)</a:t>
            </a:r>
          </a:p>
          <a:p>
            <a:r>
              <a:rPr lang="en-CA" dirty="0"/>
              <a:t>Platform </a:t>
            </a:r>
          </a:p>
          <a:p>
            <a:r>
              <a:rPr lang="en-CA" dirty="0"/>
              <a:t>Skills</a:t>
            </a:r>
          </a:p>
          <a:p>
            <a:r>
              <a:rPr lang="en-CA" dirty="0"/>
              <a:t>Legal </a:t>
            </a:r>
          </a:p>
          <a:p>
            <a:r>
              <a:rPr lang="en-CA"/>
              <a:t>Mental</a:t>
            </a:r>
            <a:endParaRPr lang="en-CA" dirty="0"/>
          </a:p>
        </p:txBody>
      </p:sp>
    </p:spTree>
    <p:extLst>
      <p:ext uri="{BB962C8B-B14F-4D97-AF65-F5344CB8AC3E}">
        <p14:creationId xmlns:p14="http://schemas.microsoft.com/office/powerpoint/2010/main" val="719151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9097-0C9F-468F-AC3C-C377455FD060}"/>
              </a:ext>
            </a:extLst>
          </p:cNvPr>
          <p:cNvSpPr>
            <a:spLocks noGrp="1"/>
          </p:cNvSpPr>
          <p:nvPr>
            <p:ph type="title"/>
          </p:nvPr>
        </p:nvSpPr>
        <p:spPr/>
        <p:txBody>
          <a:bodyPr/>
          <a:lstStyle/>
          <a:p>
            <a:r>
              <a:rPr lang="en-CA" dirty="0"/>
              <a:t>Goal of UX</a:t>
            </a:r>
          </a:p>
        </p:txBody>
      </p:sp>
      <p:sp>
        <p:nvSpPr>
          <p:cNvPr id="3" name="Content Placeholder 2">
            <a:extLst>
              <a:ext uri="{FF2B5EF4-FFF2-40B4-BE49-F238E27FC236}">
                <a16:creationId xmlns:a16="http://schemas.microsoft.com/office/drawing/2014/main" id="{A42DD783-D71F-4A1C-98F0-1F6CBE792258}"/>
              </a:ext>
            </a:extLst>
          </p:cNvPr>
          <p:cNvSpPr>
            <a:spLocks noGrp="1"/>
          </p:cNvSpPr>
          <p:nvPr>
            <p:ph idx="1"/>
          </p:nvPr>
        </p:nvSpPr>
        <p:spPr/>
        <p:txBody>
          <a:bodyPr/>
          <a:lstStyle/>
          <a:p>
            <a:r>
              <a:rPr lang="en-CA" dirty="0"/>
              <a:t>So overall one of the core goals of UX is to get users the thing they want with the minimum of effort</a:t>
            </a:r>
          </a:p>
          <a:p>
            <a:endParaRPr lang="en-CA" dirty="0"/>
          </a:p>
          <a:p>
            <a:r>
              <a:rPr lang="en-CA" dirty="0"/>
              <a:t>We also want to minimise errors</a:t>
            </a:r>
          </a:p>
          <a:p>
            <a:endParaRPr lang="en-CA" dirty="0"/>
          </a:p>
          <a:p>
            <a:r>
              <a:rPr lang="en-CA" dirty="0"/>
              <a:t>And not create </a:t>
            </a:r>
            <a:r>
              <a:rPr lang="en-CA"/>
              <a:t>security issues</a:t>
            </a:r>
            <a:endParaRPr lang="en-CA" dirty="0"/>
          </a:p>
        </p:txBody>
      </p:sp>
    </p:spTree>
    <p:extLst>
      <p:ext uri="{BB962C8B-B14F-4D97-AF65-F5344CB8AC3E}">
        <p14:creationId xmlns:p14="http://schemas.microsoft.com/office/powerpoint/2010/main" val="2500962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5925-5AEB-46A0-ABE0-3680F16220B0}"/>
              </a:ext>
            </a:extLst>
          </p:cNvPr>
          <p:cNvSpPr>
            <a:spLocks noGrp="1"/>
          </p:cNvSpPr>
          <p:nvPr>
            <p:ph type="title"/>
          </p:nvPr>
        </p:nvSpPr>
        <p:spPr/>
        <p:txBody>
          <a:bodyPr/>
          <a:lstStyle/>
          <a:p>
            <a:r>
              <a:rPr lang="en-CA" dirty="0"/>
              <a:t>A taste of Security and UX</a:t>
            </a:r>
          </a:p>
        </p:txBody>
      </p:sp>
      <p:sp>
        <p:nvSpPr>
          <p:cNvPr id="3" name="Content Placeholder 2">
            <a:extLst>
              <a:ext uri="{FF2B5EF4-FFF2-40B4-BE49-F238E27FC236}">
                <a16:creationId xmlns:a16="http://schemas.microsoft.com/office/drawing/2014/main" id="{9ED5B7F9-B384-4AF3-BC9B-0046194B1466}"/>
              </a:ext>
            </a:extLst>
          </p:cNvPr>
          <p:cNvSpPr>
            <a:spLocks noGrp="1"/>
          </p:cNvSpPr>
          <p:nvPr>
            <p:ph idx="1"/>
          </p:nvPr>
        </p:nvSpPr>
        <p:spPr/>
        <p:txBody>
          <a:bodyPr/>
          <a:lstStyle/>
          <a:p>
            <a:r>
              <a:rPr lang="en-CA" dirty="0"/>
              <a:t>One thing security software does is scan any executed program to make sure it isn’t a virus</a:t>
            </a:r>
          </a:p>
          <a:p>
            <a:endParaRPr lang="en-CA" dirty="0"/>
          </a:p>
          <a:p>
            <a:r>
              <a:rPr lang="en-CA" dirty="0"/>
              <a:t>That’s a necessary security feature (whether it works or not is another discussion).  </a:t>
            </a:r>
          </a:p>
          <a:p>
            <a:endParaRPr lang="en-CA" dirty="0"/>
          </a:p>
          <a:p>
            <a:endParaRPr lang="en-CA" dirty="0"/>
          </a:p>
        </p:txBody>
      </p:sp>
    </p:spTree>
    <p:extLst>
      <p:ext uri="{BB962C8B-B14F-4D97-AF65-F5344CB8AC3E}">
        <p14:creationId xmlns:p14="http://schemas.microsoft.com/office/powerpoint/2010/main" val="255051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CFD0-D7FE-47D5-9343-28EB6BFDB06F}"/>
              </a:ext>
            </a:extLst>
          </p:cNvPr>
          <p:cNvSpPr>
            <a:spLocks noGrp="1"/>
          </p:cNvSpPr>
          <p:nvPr>
            <p:ph type="title"/>
          </p:nvPr>
        </p:nvSpPr>
        <p:spPr/>
        <p:txBody>
          <a:bodyPr/>
          <a:lstStyle/>
          <a:p>
            <a:r>
              <a:rPr lang="en-CA" dirty="0"/>
              <a:t>Dear Microsoft:  Stop Being Stupid</a:t>
            </a:r>
          </a:p>
        </p:txBody>
      </p:sp>
      <p:pic>
        <p:nvPicPr>
          <p:cNvPr id="4" name="Content Placeholder 3">
            <a:extLst>
              <a:ext uri="{FF2B5EF4-FFF2-40B4-BE49-F238E27FC236}">
                <a16:creationId xmlns:a16="http://schemas.microsoft.com/office/drawing/2014/main" id="{431C9B9A-CB7B-4B47-99CB-5E45D4580235}"/>
              </a:ext>
            </a:extLst>
          </p:cNvPr>
          <p:cNvPicPr>
            <a:picLocks noGrp="1" noChangeAspect="1"/>
          </p:cNvPicPr>
          <p:nvPr>
            <p:ph idx="1"/>
          </p:nvPr>
        </p:nvPicPr>
        <p:blipFill>
          <a:blip r:embed="rId3"/>
          <a:stretch>
            <a:fillRect/>
          </a:stretch>
        </p:blipFill>
        <p:spPr>
          <a:xfrm>
            <a:off x="3562791" y="1825625"/>
            <a:ext cx="5066418" cy="4351338"/>
          </a:xfrm>
          <a:prstGeom prst="rect">
            <a:avLst/>
          </a:prstGeom>
        </p:spPr>
      </p:pic>
    </p:spTree>
    <p:extLst>
      <p:ext uri="{BB962C8B-B14F-4D97-AF65-F5344CB8AC3E}">
        <p14:creationId xmlns:p14="http://schemas.microsoft.com/office/powerpoint/2010/main" val="87421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6516-6106-41E4-B31B-925289DD1DAB}"/>
              </a:ext>
            </a:extLst>
          </p:cNvPr>
          <p:cNvSpPr>
            <a:spLocks noGrp="1"/>
          </p:cNvSpPr>
          <p:nvPr>
            <p:ph type="title"/>
          </p:nvPr>
        </p:nvSpPr>
        <p:spPr/>
        <p:txBody>
          <a:bodyPr/>
          <a:lstStyle/>
          <a:p>
            <a:r>
              <a:rPr lang="en-CA" dirty="0"/>
              <a:t>Key Functional Requirements of your Website</a:t>
            </a:r>
          </a:p>
        </p:txBody>
      </p:sp>
      <p:sp>
        <p:nvSpPr>
          <p:cNvPr id="3" name="Content Placeholder 2">
            <a:extLst>
              <a:ext uri="{FF2B5EF4-FFF2-40B4-BE49-F238E27FC236}">
                <a16:creationId xmlns:a16="http://schemas.microsoft.com/office/drawing/2014/main" id="{6E8C5808-2DF0-4B27-815C-62852FE86527}"/>
              </a:ext>
            </a:extLst>
          </p:cNvPr>
          <p:cNvSpPr>
            <a:spLocks noGrp="1"/>
          </p:cNvSpPr>
          <p:nvPr>
            <p:ph idx="1"/>
          </p:nvPr>
        </p:nvSpPr>
        <p:spPr/>
        <p:txBody>
          <a:bodyPr/>
          <a:lstStyle/>
          <a:p>
            <a:r>
              <a:rPr lang="en-CA" dirty="0"/>
              <a:t>The Website for us needs to display your assignments</a:t>
            </a:r>
          </a:p>
          <a:p>
            <a:endParaRPr lang="en-CA" dirty="0"/>
          </a:p>
          <a:p>
            <a:r>
              <a:rPr lang="en-CA" dirty="0"/>
              <a:t>That means links to each assignment, a way to access the files</a:t>
            </a:r>
          </a:p>
          <a:p>
            <a:endParaRPr lang="en-CA" dirty="0"/>
          </a:p>
          <a:p>
            <a:r>
              <a:rPr lang="en-CA" dirty="0"/>
              <a:t>On the back end of that means you need a way to access the site.  </a:t>
            </a:r>
          </a:p>
          <a:p>
            <a:endParaRPr lang="en-CA" dirty="0"/>
          </a:p>
          <a:p>
            <a:r>
              <a:rPr lang="en-CA" dirty="0"/>
              <a:t>We’re using a standard protocol (sftp), with common software to let you do that, but it could have been a custom tool instead. </a:t>
            </a:r>
          </a:p>
        </p:txBody>
      </p:sp>
    </p:spTree>
    <p:extLst>
      <p:ext uri="{BB962C8B-B14F-4D97-AF65-F5344CB8AC3E}">
        <p14:creationId xmlns:p14="http://schemas.microsoft.com/office/powerpoint/2010/main" val="126401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4093</Words>
  <Application>Microsoft Office PowerPoint</Application>
  <PresentationFormat>Widescreen</PresentationFormat>
  <Paragraphs>525</Paragraphs>
  <Slides>87</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Calibri</vt:lpstr>
      <vt:lpstr>Calibri Light</vt:lpstr>
      <vt:lpstr>Office Theme</vt:lpstr>
      <vt:lpstr>Faculty of Science Department of Computing and Information Systems (COIS)</vt:lpstr>
      <vt:lpstr>First, Talk Lab/Photoshop Stuff</vt:lpstr>
      <vt:lpstr>Functionality And UX</vt:lpstr>
      <vt:lpstr>Functionality</vt:lpstr>
      <vt:lpstr>Other Examples of Functional Requirements</vt:lpstr>
      <vt:lpstr>What Do We Mean?</vt:lpstr>
      <vt:lpstr>Systems Can be Complicated</vt:lpstr>
      <vt:lpstr>Product Design</vt:lpstr>
      <vt:lpstr>Key Functional Requirements of your Website</vt:lpstr>
      <vt:lpstr>Front End vs Back End</vt:lpstr>
      <vt:lpstr>The Design of Everyday Things</vt:lpstr>
      <vt:lpstr>Deciding on Affordances</vt:lpstr>
      <vt:lpstr>The Connection With UX</vt:lpstr>
      <vt:lpstr>A Simple Problem</vt:lpstr>
      <vt:lpstr>Discoverability</vt:lpstr>
      <vt:lpstr>Discoverability, People Vs Computers</vt:lpstr>
      <vt:lpstr>Discoverability example (Filezilla – Loki)</vt:lpstr>
      <vt:lpstr>Important factors</vt:lpstr>
      <vt:lpstr>File Systems</vt:lpstr>
      <vt:lpstr>Good/Bad</vt:lpstr>
      <vt:lpstr>Libraries</vt:lpstr>
      <vt:lpstr>User Experience (UX)</vt:lpstr>
      <vt:lpstr>Apple The Off and On Kings of UX</vt:lpstr>
      <vt:lpstr>Elegant (expensive) simplicity</vt:lpstr>
      <vt:lpstr>Conceptual Change</vt:lpstr>
      <vt:lpstr>Smart Phone revolution</vt:lpstr>
      <vt:lpstr>PowerPoint Presentation</vt:lpstr>
      <vt:lpstr>Functionality Back to Your A1/Lab1</vt:lpstr>
      <vt:lpstr>PowerPoint Presentation</vt:lpstr>
      <vt:lpstr>Background-Colour</vt:lpstr>
      <vt:lpstr>Link Style</vt:lpstr>
      <vt:lpstr>Naming Style</vt:lpstr>
      <vt:lpstr>Mental Models</vt:lpstr>
      <vt:lpstr>Mental models</vt:lpstr>
      <vt:lpstr>Elevators Buttons</vt:lpstr>
      <vt:lpstr>PowerPoint Presentation</vt:lpstr>
      <vt:lpstr>PowerPoint Presentation</vt:lpstr>
      <vt:lpstr>Google – Mental Model</vt:lpstr>
      <vt:lpstr>PowerPoint Presentation</vt:lpstr>
      <vt:lpstr>From reddit.com/r/funny</vt:lpstr>
      <vt:lpstr>When I do that</vt:lpstr>
      <vt:lpstr>UX and Google</vt:lpstr>
      <vt:lpstr>Got here in fall 2019</vt:lpstr>
      <vt:lpstr>Targeted Advertising</vt:lpstr>
      <vt:lpstr>Advertising</vt:lpstr>
      <vt:lpstr>Recommendation</vt:lpstr>
      <vt:lpstr>Amazon, Same Problem</vt:lpstr>
      <vt:lpstr>Gulf of Evaluation</vt:lpstr>
      <vt:lpstr>Gulf of Evaluation</vt:lpstr>
      <vt:lpstr>Actual Miss Universe Winner Card</vt:lpstr>
      <vt:lpstr>Gulf of Evaluation Acknowledging Input</vt:lpstr>
      <vt:lpstr>Gulf of Evaluation Responding to Input</vt:lpstr>
      <vt:lpstr>GoE in UI design</vt:lpstr>
      <vt:lpstr>Discovering New Things</vt:lpstr>
      <vt:lpstr>PowerPoint Presentation</vt:lpstr>
      <vt:lpstr>Constraints</vt:lpstr>
      <vt:lpstr>Constraints - Physical</vt:lpstr>
      <vt:lpstr>Constraints - Cultural</vt:lpstr>
      <vt:lpstr>Culture continued</vt:lpstr>
      <vt:lpstr>Culture Continued</vt:lpstr>
      <vt:lpstr>Culture </vt:lpstr>
      <vt:lpstr>Constraints -Semantic</vt:lpstr>
      <vt:lpstr>Constraints - Logical</vt:lpstr>
      <vt:lpstr>Constraints</vt:lpstr>
      <vt:lpstr>Discoverability</vt:lpstr>
      <vt:lpstr>What does this website do?</vt:lpstr>
      <vt:lpstr>Is Any of That Worth It</vt:lpstr>
      <vt:lpstr>Discoverability</vt:lpstr>
      <vt:lpstr>Discoverability</vt:lpstr>
      <vt:lpstr>Discoverability – natural mapping</vt:lpstr>
      <vt:lpstr>Feedback</vt:lpstr>
      <vt:lpstr>Controls</vt:lpstr>
      <vt:lpstr>Controls: or device centred</vt:lpstr>
      <vt:lpstr>Controls:  Activity centred</vt:lpstr>
      <vt:lpstr>Controls can have a Forcing function</vt:lpstr>
      <vt:lpstr>Interlock</vt:lpstr>
      <vt:lpstr>PowerPoint Presentation</vt:lpstr>
      <vt:lpstr>PowerPoint Presentation</vt:lpstr>
      <vt:lpstr>Interlocks</vt:lpstr>
      <vt:lpstr>Lock-in</vt:lpstr>
      <vt:lpstr>Lockout</vt:lpstr>
      <vt:lpstr>Lockout Continued</vt:lpstr>
      <vt:lpstr>Lock in’s and Lock out’s in software</vt:lpstr>
      <vt:lpstr>Types of Lock In</vt:lpstr>
      <vt:lpstr>Goal of UX</vt:lpstr>
      <vt:lpstr>A taste of Security and UX</vt:lpstr>
      <vt:lpstr>Dear Microsoft:  Stop Being Stupid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Srivastava</dc:creator>
  <cp:lastModifiedBy>Punyaja Mishra</cp:lastModifiedBy>
  <cp:revision>66</cp:revision>
  <dcterms:created xsi:type="dcterms:W3CDTF">2018-09-12T19:04:45Z</dcterms:created>
  <dcterms:modified xsi:type="dcterms:W3CDTF">2020-12-14T00:18:49Z</dcterms:modified>
</cp:coreProperties>
</file>